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5303" r:id="rId2"/>
  </p:sldMasterIdLst>
  <p:notesMasterIdLst>
    <p:notesMasterId r:id="rId23"/>
  </p:notesMasterIdLst>
  <p:sldIdLst>
    <p:sldId id="350" r:id="rId3"/>
    <p:sldId id="368" r:id="rId4"/>
    <p:sldId id="370" r:id="rId5"/>
    <p:sldId id="371" r:id="rId6"/>
    <p:sldId id="372" r:id="rId7"/>
    <p:sldId id="373" r:id="rId8"/>
    <p:sldId id="374" r:id="rId9"/>
    <p:sldId id="388" r:id="rId10"/>
    <p:sldId id="375" r:id="rId11"/>
    <p:sldId id="376" r:id="rId12"/>
    <p:sldId id="377" r:id="rId13"/>
    <p:sldId id="378" r:id="rId14"/>
    <p:sldId id="379" r:id="rId15"/>
    <p:sldId id="380" r:id="rId16"/>
    <p:sldId id="382" r:id="rId17"/>
    <p:sldId id="383" r:id="rId18"/>
    <p:sldId id="384" r:id="rId19"/>
    <p:sldId id="385" r:id="rId20"/>
    <p:sldId id="386" r:id="rId21"/>
    <p:sldId id="387" r:id="rId22"/>
  </p:sldIdLst>
  <p:sldSz cx="9144000" cy="6858000" type="screen4x3"/>
  <p:notesSz cx="6858000" cy="9144000"/>
  <p:custDataLst>
    <p:tags r:id="rId24"/>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88114" autoAdjust="0"/>
  </p:normalViewPr>
  <p:slideViewPr>
    <p:cSldViewPr>
      <p:cViewPr varScale="1">
        <p:scale>
          <a:sx n="102" d="100"/>
          <a:sy n="102" d="100"/>
        </p:scale>
        <p:origin x="2004" y="96"/>
      </p:cViewPr>
      <p:guideLst>
        <p:guide orient="horz" pos="2160"/>
        <p:guide pos="2880"/>
      </p:guideLst>
    </p:cSldViewPr>
  </p:slideViewPr>
  <p:outlineViewPr>
    <p:cViewPr>
      <p:scale>
        <a:sx n="33" d="100"/>
        <a:sy n="33" d="100"/>
      </p:scale>
      <p:origin x="0" y="807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E62EDE-F02A-4FE8-AC4B-BF7F300CA8E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9A8FB34-A7C5-4931-B72B-D1AB63D770E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BE516D7-9401-4C4E-AA17-963BFB346446}" type="datetimeFigureOut">
              <a:rPr lang="en-US"/>
              <a:pPr>
                <a:defRPr/>
              </a:pPr>
              <a:t>3/27/2019</a:t>
            </a:fld>
            <a:endParaRPr lang="en-US" dirty="0"/>
          </a:p>
        </p:txBody>
      </p:sp>
      <p:sp>
        <p:nvSpPr>
          <p:cNvPr id="4" name="Slide Image Placeholder 3">
            <a:extLst>
              <a:ext uri="{FF2B5EF4-FFF2-40B4-BE49-F238E27FC236}">
                <a16:creationId xmlns:a16="http://schemas.microsoft.com/office/drawing/2014/main" id="{413F1ABD-A7E9-451B-84E7-FEBC9056177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1C6BF4AC-300A-4EAB-87CB-C939DE0143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90BABF4-6433-42E7-B416-CC23847A4EB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DEE714A-625E-4226-862C-83E8C767E66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F58F80F-E730-40F5-B399-C7B99C4A86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r-Latn-RS" alt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223950-5117-4E34-B825-942B59FBCEF8}"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3754098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DCB4FCE-540C-44DD-A938-78F52BFE74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F4CFAEE-0D33-42A6-A406-F19F7DE56E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Please provide the cumulative information about sources of the </a:t>
            </a:r>
            <a:r>
              <a:rPr lang="en-US" altLang="en-US" dirty="0" smtClean="0"/>
              <a:t>co-financing</a:t>
            </a:r>
            <a:r>
              <a:rPr lang="en-US" altLang="en-US" baseline="0" dirty="0" smtClean="0"/>
              <a:t> </a:t>
            </a:r>
            <a:r>
              <a:rPr lang="en-US" altLang="en-US" dirty="0" smtClean="0"/>
              <a:t>in </a:t>
            </a:r>
            <a:r>
              <a:rPr lang="en-US" altLang="en-US" dirty="0"/>
              <a:t>the budget (referring to the minimum of </a:t>
            </a:r>
            <a:r>
              <a:rPr lang="en-US" altLang="en-US" dirty="0" smtClean="0"/>
              <a:t>fifteen </a:t>
            </a:r>
            <a:r>
              <a:rPr lang="en-US" altLang="en-US" dirty="0"/>
              <a:t>percent </a:t>
            </a:r>
            <a:r>
              <a:rPr lang="en-US" altLang="en-US" dirty="0" smtClean="0"/>
              <a:t>(15%)) </a:t>
            </a:r>
            <a:r>
              <a:rPr lang="en-US" altLang="en-US" dirty="0"/>
              <a:t>and the information on amount of funding received prior to submission of a project proposal (if any).</a:t>
            </a:r>
          </a:p>
        </p:txBody>
      </p:sp>
    </p:spTree>
    <p:extLst>
      <p:ext uri="{BB962C8B-B14F-4D97-AF65-F5344CB8AC3E}">
        <p14:creationId xmlns:p14="http://schemas.microsoft.com/office/powerpoint/2010/main" val="4197560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D2AF784-EDC4-4AFA-A0D4-F07A08BE17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153781B-3F75-4CE8-AEAD-689947FF1C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Fill in the SWOT chart with maximum 8 key topics of each parameter (strengths, weaknesses… ) relevant to your company.</a:t>
            </a:r>
          </a:p>
          <a:p>
            <a:r>
              <a:rPr lang="en-US" altLang="en-US" dirty="0"/>
              <a:t>Please refer to the Business Plan (see section regarding the SWOT analysis in the Business Plan for the </a:t>
            </a:r>
            <a:r>
              <a:rPr lang="en-US" altLang="en-US" dirty="0" smtClean="0"/>
              <a:t>MINI GRANTS </a:t>
            </a:r>
            <a:r>
              <a:rPr lang="en-US" altLang="en-US" dirty="0"/>
              <a:t>Program) as a guide.</a:t>
            </a:r>
          </a:p>
        </p:txBody>
      </p:sp>
      <p:sp>
        <p:nvSpPr>
          <p:cNvPr id="54276" name="Slide Number Placeholder 3">
            <a:extLst>
              <a:ext uri="{FF2B5EF4-FFF2-40B4-BE49-F238E27FC236}">
                <a16:creationId xmlns:a16="http://schemas.microsoft.com/office/drawing/2014/main" id="{21325E9A-5814-4CCA-B707-DA2415CC4F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ACBFE1-0A6B-464D-94D6-8A0EB61C025D}" type="slidenum">
              <a:rPr lang="en-US" altLang="en-US" smtClean="0"/>
              <a:pPr>
                <a:spcBef>
                  <a:spcPct val="0"/>
                </a:spcBef>
              </a:pPr>
              <a:t>13</a:t>
            </a:fld>
            <a:endParaRPr lang="en-US" altLang="en-US"/>
          </a:p>
        </p:txBody>
      </p:sp>
    </p:spTree>
    <p:extLst>
      <p:ext uri="{BB962C8B-B14F-4D97-AF65-F5344CB8AC3E}">
        <p14:creationId xmlns:p14="http://schemas.microsoft.com/office/powerpoint/2010/main" val="376165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318392C-2F07-4BEC-965A-D617D33E15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D33A750-1707-4C5C-BA03-6EC76DAD8C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Fill in the table by entering major milestones and tasks in the project. Please refer to the Business Plan (see section regarding the Milestones and Deliverables in the Business Plan for the </a:t>
            </a:r>
            <a:r>
              <a:rPr lang="en-US" altLang="en-US" dirty="0" smtClean="0"/>
              <a:t>MINI </a:t>
            </a:r>
            <a:r>
              <a:rPr lang="en-US" altLang="en-US" dirty="0"/>
              <a:t>GRANTS Program) as a guide. </a:t>
            </a:r>
          </a:p>
          <a:p>
            <a:endParaRPr lang="en-US" altLang="en-US" dirty="0"/>
          </a:p>
        </p:txBody>
      </p:sp>
      <p:sp>
        <p:nvSpPr>
          <p:cNvPr id="56324" name="Slide Number Placeholder 3">
            <a:extLst>
              <a:ext uri="{FF2B5EF4-FFF2-40B4-BE49-F238E27FC236}">
                <a16:creationId xmlns:a16="http://schemas.microsoft.com/office/drawing/2014/main" id="{DD5DACB9-9F8F-493D-8852-B18E8ED28B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9E84A6-FABF-4F73-8992-051A314695F6}" type="slidenum">
              <a:rPr lang="en-US" altLang="en-US" smtClean="0"/>
              <a:pPr>
                <a:spcBef>
                  <a:spcPct val="0"/>
                </a:spcBef>
              </a:pPr>
              <a:t>14</a:t>
            </a:fld>
            <a:endParaRPr lang="en-US" altLang="en-US"/>
          </a:p>
        </p:txBody>
      </p:sp>
    </p:spTree>
    <p:extLst>
      <p:ext uri="{BB962C8B-B14F-4D97-AF65-F5344CB8AC3E}">
        <p14:creationId xmlns:p14="http://schemas.microsoft.com/office/powerpoint/2010/main" val="890730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4D358F6A-B798-48A7-BF66-A6799B0FE5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476C59D-493E-4467-8F76-4C3205245A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Fill in the table by entering the total amount of funds necessary for the Project in each year, as well as the total amount by category.</a:t>
            </a:r>
          </a:p>
          <a:p>
            <a:r>
              <a:rPr lang="en-US" altLang="en-US"/>
              <a:t>Also, enter the sub-total (sum of the first and second year), and the % of total project budget to be co-financed by the Applicant.</a:t>
            </a:r>
            <a:endParaRPr lang="en-US" altLang="en-US" b="1">
              <a:solidFill>
                <a:schemeClr val="bg1"/>
              </a:solidFill>
            </a:endParaRPr>
          </a:p>
          <a:p>
            <a:r>
              <a:rPr lang="en-US" altLang="en-US"/>
              <a:t>Please refer to the Project Budget document as a guide. </a:t>
            </a:r>
          </a:p>
          <a:p>
            <a:endParaRPr lang="en-US" altLang="en-US"/>
          </a:p>
        </p:txBody>
      </p:sp>
      <p:sp>
        <p:nvSpPr>
          <p:cNvPr id="60420" name="Slide Number Placeholder 3">
            <a:extLst>
              <a:ext uri="{FF2B5EF4-FFF2-40B4-BE49-F238E27FC236}">
                <a16:creationId xmlns:a16="http://schemas.microsoft.com/office/drawing/2014/main" id="{EC235073-6643-4538-87C1-7AD880442F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B7B38F-872E-403B-92B3-6B4563DF6E21}" type="slidenum">
              <a:rPr lang="en-US" altLang="en-US" smtClean="0"/>
              <a:pPr>
                <a:spcBef>
                  <a:spcPct val="0"/>
                </a:spcBef>
              </a:pPr>
              <a:t>15</a:t>
            </a:fld>
            <a:endParaRPr lang="en-US" altLang="en-US"/>
          </a:p>
        </p:txBody>
      </p:sp>
    </p:spTree>
    <p:extLst>
      <p:ext uri="{BB962C8B-B14F-4D97-AF65-F5344CB8AC3E}">
        <p14:creationId xmlns:p14="http://schemas.microsoft.com/office/powerpoint/2010/main" val="790012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FBAFA77-11C2-4504-8330-0D2B588699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335A542-20DD-456F-8A97-129FEAA424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should list the key risks/challenges that are predicted to appear during the project implementation.</a:t>
            </a:r>
          </a:p>
          <a:p>
            <a:r>
              <a:rPr lang="en-US" altLang="en-US" dirty="0"/>
              <a:t>Please refer to the Business Plan (see section regarding the Risk Management in the Business Plan for the </a:t>
            </a:r>
            <a:r>
              <a:rPr lang="en-US" altLang="en-US" dirty="0" smtClean="0"/>
              <a:t>MINI GRANTS </a:t>
            </a:r>
            <a:r>
              <a:rPr lang="en-US" altLang="en-US" dirty="0"/>
              <a:t>Program) as a guide.</a:t>
            </a:r>
          </a:p>
        </p:txBody>
      </p:sp>
      <p:sp>
        <p:nvSpPr>
          <p:cNvPr id="62468" name="Slide Number Placeholder 3">
            <a:extLst>
              <a:ext uri="{FF2B5EF4-FFF2-40B4-BE49-F238E27FC236}">
                <a16:creationId xmlns:a16="http://schemas.microsoft.com/office/drawing/2014/main" id="{EA1B33DC-FF2F-4C0B-AA52-18E09C008F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0CD5E7-50C1-4327-8BB0-507193D94E6D}" type="slidenum">
              <a:rPr lang="en-US" altLang="en-US" smtClean="0"/>
              <a:pPr>
                <a:spcBef>
                  <a:spcPct val="0"/>
                </a:spcBef>
              </a:pPr>
              <a:t>16</a:t>
            </a:fld>
            <a:endParaRPr lang="en-US" altLang="en-US"/>
          </a:p>
        </p:txBody>
      </p:sp>
    </p:spTree>
    <p:extLst>
      <p:ext uri="{BB962C8B-B14F-4D97-AF65-F5344CB8AC3E}">
        <p14:creationId xmlns:p14="http://schemas.microsoft.com/office/powerpoint/2010/main" val="2014530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022EE85C-235C-4B36-ADD3-5D18E3F9CB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F86559-D1D8-4269-830E-F022744A592C}"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
        <p:nvSpPr>
          <p:cNvPr id="64515" name="Rectangle 2">
            <a:extLst>
              <a:ext uri="{FF2B5EF4-FFF2-40B4-BE49-F238E27FC236}">
                <a16:creationId xmlns:a16="http://schemas.microsoft.com/office/drawing/2014/main" id="{075CF906-69B0-4072-AF99-447008DBF9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442BA197-840F-4B4E-962E-D1719E50B3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746331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128269CB-518F-4ED8-9D69-E6287384CEF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B7C14A-5B7E-4A5B-867E-189EF3C3CF31}"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
        <p:nvSpPr>
          <p:cNvPr id="66563" name="Rectangle 2">
            <a:extLst>
              <a:ext uri="{FF2B5EF4-FFF2-40B4-BE49-F238E27FC236}">
                <a16:creationId xmlns:a16="http://schemas.microsoft.com/office/drawing/2014/main" id="{4B1D055C-6948-4B4C-AF09-52063716BD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a:extLst>
              <a:ext uri="{FF2B5EF4-FFF2-40B4-BE49-F238E27FC236}">
                <a16:creationId xmlns:a16="http://schemas.microsoft.com/office/drawing/2014/main" id="{E26AC378-CA6E-4DF0-B6F0-7BC727762E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slide should briefly </a:t>
            </a:r>
            <a:r>
              <a:rPr lang="en-US" altLang="en-US"/>
              <a:t>describe the company’s management team and their credentials (names, titles, academic appointments, entrepreneurial experience, etc.) in a manner to show that the management team has a sufficient experience of project– and company- management.</a:t>
            </a:r>
          </a:p>
          <a:p>
            <a:r>
              <a:rPr lang="en-US" altLang="en-US"/>
              <a:t>The position titles on the slide are given only as examples of who can be included on this slide.</a:t>
            </a:r>
          </a:p>
          <a:p>
            <a:r>
              <a:rPr lang="en-US" altLang="en-US"/>
              <a:t>Adapt the slide to fit the company’s current management team.</a:t>
            </a:r>
          </a:p>
        </p:txBody>
      </p:sp>
    </p:spTree>
    <p:extLst>
      <p:ext uri="{BB962C8B-B14F-4D97-AF65-F5344CB8AC3E}">
        <p14:creationId xmlns:p14="http://schemas.microsoft.com/office/powerpoint/2010/main" val="3422705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F8A74ED7-E731-4DDC-8795-E0402F71DB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0FA1FE-9F3A-44F7-AA9D-79070BD239EB}" type="slidenum">
              <a:rPr lang="en-US" altLang="en-US" smtClean="0"/>
              <a:pPr>
                <a:spcBef>
                  <a:spcPct val="0"/>
                </a:spcBef>
              </a:pPr>
              <a:t>19</a:t>
            </a:fld>
            <a:endParaRPr lang="en-US" altLang="en-US"/>
          </a:p>
        </p:txBody>
      </p:sp>
      <p:sp>
        <p:nvSpPr>
          <p:cNvPr id="68611" name="Rectangle 2">
            <a:extLst>
              <a:ext uri="{FF2B5EF4-FFF2-40B4-BE49-F238E27FC236}">
                <a16:creationId xmlns:a16="http://schemas.microsoft.com/office/drawing/2014/main" id="{96464515-3620-4BC4-AD93-113FB712536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a:extLst>
              <a:ext uri="{FF2B5EF4-FFF2-40B4-BE49-F238E27FC236}">
                <a16:creationId xmlns:a16="http://schemas.microsoft.com/office/drawing/2014/main" id="{29FF7006-21B0-4316-8763-ADF13A0468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slide should include any R&amp;D advisors that the company intends to hire during the project.</a:t>
            </a:r>
          </a:p>
          <a:p>
            <a:r>
              <a:rPr lang="en-GB" altLang="en-US"/>
              <a:t>Adapt the slide to fit the project’s needs.</a:t>
            </a:r>
            <a:endParaRPr lang="en-US" altLang="en-US"/>
          </a:p>
        </p:txBody>
      </p:sp>
    </p:spTree>
    <p:extLst>
      <p:ext uri="{BB962C8B-B14F-4D97-AF65-F5344CB8AC3E}">
        <p14:creationId xmlns:p14="http://schemas.microsoft.com/office/powerpoint/2010/main" val="3736208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7FCB7B16-CD96-4766-B6D5-897681DBC1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9AB22E83-8913-4040-B4CB-7D1E54CC4A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Please state the improvements made to the project from the time it was last evaluated</a:t>
            </a:r>
          </a:p>
        </p:txBody>
      </p:sp>
      <p:sp>
        <p:nvSpPr>
          <p:cNvPr id="36868" name="Slide Number Placeholder 3">
            <a:extLst>
              <a:ext uri="{FF2B5EF4-FFF2-40B4-BE49-F238E27FC236}">
                <a16:creationId xmlns:a16="http://schemas.microsoft.com/office/drawing/2014/main" id="{639F8E55-22BC-49B4-B50F-97E65B959A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477743-20BB-42F9-9071-F969398843A3}" type="slidenum">
              <a:rPr lang="en-US" altLang="en-US" smtClean="0"/>
              <a:pPr>
                <a:spcBef>
                  <a:spcPct val="0"/>
                </a:spcBef>
              </a:pPr>
              <a:t>3</a:t>
            </a:fld>
            <a:endParaRPr lang="en-US" altLang="en-US"/>
          </a:p>
        </p:txBody>
      </p:sp>
    </p:spTree>
    <p:extLst>
      <p:ext uri="{BB962C8B-B14F-4D97-AF65-F5344CB8AC3E}">
        <p14:creationId xmlns:p14="http://schemas.microsoft.com/office/powerpoint/2010/main" val="1534253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E66C2C5-65E3-4541-96B4-B6A6691C47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01E3D67E-B3DC-4B7B-8E0F-07CEF56B17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a:p>
        </p:txBody>
      </p:sp>
      <p:sp>
        <p:nvSpPr>
          <p:cNvPr id="38916" name="Slide Number Placeholder 3">
            <a:extLst>
              <a:ext uri="{FF2B5EF4-FFF2-40B4-BE49-F238E27FC236}">
                <a16:creationId xmlns:a16="http://schemas.microsoft.com/office/drawing/2014/main" id="{455C3DD2-2E46-43AA-9196-94F267983A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1E9C86-EFCC-4933-9B58-341BAC7FFC89}" type="slidenum">
              <a:rPr lang="en-US" altLang="en-US" smtClean="0"/>
              <a:pPr>
                <a:spcBef>
                  <a:spcPct val="0"/>
                </a:spcBef>
              </a:pPr>
              <a:t>4</a:t>
            </a:fld>
            <a:endParaRPr lang="en-US" altLang="en-US"/>
          </a:p>
        </p:txBody>
      </p:sp>
    </p:spTree>
    <p:extLst>
      <p:ext uri="{BB962C8B-B14F-4D97-AF65-F5344CB8AC3E}">
        <p14:creationId xmlns:p14="http://schemas.microsoft.com/office/powerpoint/2010/main" val="302406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873D41E-56F4-4E04-9FDA-7C9577D44C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318006-E86C-4CB1-B9F1-978E223B1D29}" type="slidenum">
              <a:rPr lang="en-US" altLang="en-US" smtClean="0"/>
              <a:pPr>
                <a:spcBef>
                  <a:spcPct val="0"/>
                </a:spcBef>
              </a:pPr>
              <a:t>5</a:t>
            </a:fld>
            <a:endParaRPr lang="en-US" altLang="en-US"/>
          </a:p>
        </p:txBody>
      </p:sp>
      <p:sp>
        <p:nvSpPr>
          <p:cNvPr id="40963" name="Rectangle 2">
            <a:extLst>
              <a:ext uri="{FF2B5EF4-FFF2-40B4-BE49-F238E27FC236}">
                <a16:creationId xmlns:a16="http://schemas.microsoft.com/office/drawing/2014/main" id="{C9B13289-A3B5-40D1-83F5-A0C0BF38D2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a:extLst>
              <a:ext uri="{FF2B5EF4-FFF2-40B4-BE49-F238E27FC236}">
                <a16:creationId xmlns:a16="http://schemas.microsoft.com/office/drawing/2014/main" id="{97B8F77D-B91B-4329-AD6B-6E1577F9C45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13287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28EC3A0-7FB8-477B-97F5-1C2BC2DAD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E85D74C-F773-480D-93BE-88F0E86498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Elaborate how the project will influence further development – growth, partnering, exit strategies?</a:t>
            </a:r>
          </a:p>
        </p:txBody>
      </p:sp>
      <p:sp>
        <p:nvSpPr>
          <p:cNvPr id="44036" name="Slide Number Placeholder 3">
            <a:extLst>
              <a:ext uri="{FF2B5EF4-FFF2-40B4-BE49-F238E27FC236}">
                <a16:creationId xmlns:a16="http://schemas.microsoft.com/office/drawing/2014/main" id="{93C24F18-BB58-4210-9641-02A1F04C9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8D7098-4728-4464-A8E7-271696EF7FB4}" type="slidenum">
              <a:rPr lang="en-US" altLang="en-US" smtClean="0"/>
              <a:pPr>
                <a:spcBef>
                  <a:spcPct val="0"/>
                </a:spcBef>
              </a:pPr>
              <a:t>7</a:t>
            </a:fld>
            <a:endParaRPr lang="en-US" altLang="en-US"/>
          </a:p>
        </p:txBody>
      </p:sp>
    </p:spTree>
    <p:extLst>
      <p:ext uri="{BB962C8B-B14F-4D97-AF65-F5344CB8AC3E}">
        <p14:creationId xmlns:p14="http://schemas.microsoft.com/office/powerpoint/2010/main" val="2284366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28EC3A0-7FB8-477B-97F5-1C2BC2DAD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E85D74C-F773-480D-93BE-88F0E86498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dirty="0" smtClean="0"/>
              <a:t>Please populate the table with your expected</a:t>
            </a:r>
            <a:r>
              <a:rPr lang="en-US" altLang="en-US" baseline="0" dirty="0" smtClean="0"/>
              <a:t> revenue generated by this Project over the next 5 years.</a:t>
            </a:r>
            <a:endParaRPr lang="en-US" altLang="en-US" dirty="0"/>
          </a:p>
        </p:txBody>
      </p:sp>
      <p:sp>
        <p:nvSpPr>
          <p:cNvPr id="44036" name="Slide Number Placeholder 3">
            <a:extLst>
              <a:ext uri="{FF2B5EF4-FFF2-40B4-BE49-F238E27FC236}">
                <a16:creationId xmlns:a16="http://schemas.microsoft.com/office/drawing/2014/main" id="{93C24F18-BB58-4210-9641-02A1F04C9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8D7098-4728-4464-A8E7-271696EF7FB4}" type="slidenum">
              <a:rPr lang="en-US" altLang="en-US" smtClean="0"/>
              <a:pPr>
                <a:spcBef>
                  <a:spcPct val="0"/>
                </a:spcBef>
              </a:pPr>
              <a:t>8</a:t>
            </a:fld>
            <a:endParaRPr lang="en-US" altLang="en-US"/>
          </a:p>
        </p:txBody>
      </p:sp>
    </p:spTree>
    <p:extLst>
      <p:ext uri="{BB962C8B-B14F-4D97-AF65-F5344CB8AC3E}">
        <p14:creationId xmlns:p14="http://schemas.microsoft.com/office/powerpoint/2010/main" val="3710996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051F4382-AC45-4BEC-A69E-49BC246EE6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3A0A2E8-9A35-4719-99DB-1C435A944F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89075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8CD4C01F-FDC1-406D-985D-E0C79A6333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F423C3-BD7D-49C8-BB58-147B4CFB8E3B}" type="slidenum">
              <a:rPr lang="en-US" altLang="en-US" smtClean="0"/>
              <a:pPr>
                <a:spcBef>
                  <a:spcPct val="0"/>
                </a:spcBef>
              </a:pPr>
              <a:t>10</a:t>
            </a:fld>
            <a:endParaRPr lang="en-US" altLang="en-US"/>
          </a:p>
        </p:txBody>
      </p:sp>
      <p:sp>
        <p:nvSpPr>
          <p:cNvPr id="48131" name="Rectangle 2">
            <a:extLst>
              <a:ext uri="{FF2B5EF4-FFF2-40B4-BE49-F238E27FC236}">
                <a16:creationId xmlns:a16="http://schemas.microsoft.com/office/drawing/2014/main" id="{0DB2106A-C448-4A43-AEF3-58E9D16AF6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a:extLst>
              <a:ext uri="{FF2B5EF4-FFF2-40B4-BE49-F238E27FC236}">
                <a16:creationId xmlns:a16="http://schemas.microsoft.com/office/drawing/2014/main" id="{F42FD5A9-AAE8-464E-8CF6-8089CBB52B5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In regards to other similar technologies/products/services, describe the innovativeness of the technology/product/service and its competitive technical advantages or disadvantages. If the technology/product/service is not unique on the market, describe how it differs from competitors on the market. </a:t>
            </a:r>
          </a:p>
          <a:p>
            <a:endParaRPr lang="en-US" altLang="en-US"/>
          </a:p>
        </p:txBody>
      </p:sp>
    </p:spTree>
    <p:extLst>
      <p:ext uri="{BB962C8B-B14F-4D97-AF65-F5344CB8AC3E}">
        <p14:creationId xmlns:p14="http://schemas.microsoft.com/office/powerpoint/2010/main" val="1534596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385C395F-A204-40D2-94BC-D5FBADC4B9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B6D298-3304-4007-BE90-968914E572C5}" type="slidenum">
              <a:rPr lang="en-US" altLang="en-US" smtClean="0"/>
              <a:pPr>
                <a:spcBef>
                  <a:spcPct val="0"/>
                </a:spcBef>
              </a:pPr>
              <a:t>11</a:t>
            </a:fld>
            <a:endParaRPr lang="en-US" altLang="en-US"/>
          </a:p>
        </p:txBody>
      </p:sp>
      <p:sp>
        <p:nvSpPr>
          <p:cNvPr id="50179" name="Rectangle 2">
            <a:extLst>
              <a:ext uri="{FF2B5EF4-FFF2-40B4-BE49-F238E27FC236}">
                <a16:creationId xmlns:a16="http://schemas.microsoft.com/office/drawing/2014/main" id="{9C00C11B-1771-4896-8FF1-27A7FAE455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3">
            <a:extLst>
              <a:ext uri="{FF2B5EF4-FFF2-40B4-BE49-F238E27FC236}">
                <a16:creationId xmlns:a16="http://schemas.microsoft.com/office/drawing/2014/main" id="{59016B30-3295-49F9-87A1-C9C2B4F1CE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Please fill in the bullets with the requested information (where applicable) and anything else that is considered important regarding the IP position, including ownership of relevant existing and future IP.</a:t>
            </a:r>
          </a:p>
        </p:txBody>
      </p:sp>
    </p:spTree>
    <p:extLst>
      <p:ext uri="{BB962C8B-B14F-4D97-AF65-F5344CB8AC3E}">
        <p14:creationId xmlns:p14="http://schemas.microsoft.com/office/powerpoint/2010/main" val="1236650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sr-Latn-C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r-Latn-CS" dirty="0"/>
          </a:p>
        </p:txBody>
      </p:sp>
    </p:spTree>
    <p:extLst>
      <p:ext uri="{BB962C8B-B14F-4D97-AF65-F5344CB8AC3E}">
        <p14:creationId xmlns:p14="http://schemas.microsoft.com/office/powerpoint/2010/main" val="402364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002B3935-80E1-49E2-B645-E56D19B1AC3C}"/>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F1FCC169-E6DA-4752-8377-FB1A57A17415}"/>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E3BFA57F-8D6D-482A-8365-067AD51F252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3096122-1FF7-413C-B02D-5673FFEE70EF}" type="slidenum">
              <a:rPr lang="sr-Latn-CS" altLang="en-US"/>
              <a:pPr>
                <a:defRPr/>
              </a:pPr>
              <a:t>‹#›</a:t>
            </a:fld>
            <a:endParaRPr lang="sr-Latn-CS" altLang="en-US"/>
          </a:p>
        </p:txBody>
      </p:sp>
    </p:spTree>
    <p:extLst>
      <p:ext uri="{BB962C8B-B14F-4D97-AF65-F5344CB8AC3E}">
        <p14:creationId xmlns:p14="http://schemas.microsoft.com/office/powerpoint/2010/main" val="300793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A5D125FC-15F3-4E29-B549-B374338C915E}"/>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49D82DEB-36F3-4BCE-B568-2F3755A7262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1D3919CC-5AD2-4F79-BFFB-B4730068E70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6163DCF0-DB75-4F92-AE65-98D969629B5A}" type="slidenum">
              <a:rPr lang="sr-Latn-CS" altLang="en-US"/>
              <a:pPr>
                <a:defRPr/>
              </a:pPr>
              <a:t>‹#›</a:t>
            </a:fld>
            <a:endParaRPr lang="sr-Latn-CS" altLang="en-US"/>
          </a:p>
        </p:txBody>
      </p:sp>
    </p:spTree>
    <p:extLst>
      <p:ext uri="{BB962C8B-B14F-4D97-AF65-F5344CB8AC3E}">
        <p14:creationId xmlns:p14="http://schemas.microsoft.com/office/powerpoint/2010/main" val="3267495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4AA340AF-FDCF-4F42-B9FB-F0512F287EBB}"/>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88721D2-9581-4CCD-BBEF-F8631564FC1B}" type="slidenum">
              <a:rPr lang="sr-Latn-CS" altLang="en-US"/>
              <a:pPr>
                <a:defRPr/>
              </a:pPr>
              <a:t>‹#›</a:t>
            </a:fld>
            <a:endParaRPr lang="sr-Latn-CS" altLang="en-US"/>
          </a:p>
        </p:txBody>
      </p:sp>
    </p:spTree>
    <p:extLst>
      <p:ext uri="{BB962C8B-B14F-4D97-AF65-F5344CB8AC3E}">
        <p14:creationId xmlns:p14="http://schemas.microsoft.com/office/powerpoint/2010/main" val="34036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8217D68E-8CD2-4059-B240-354BD8719271}"/>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6A7D8C40-60C9-43A0-B1C5-DE62B8F14549}" type="slidenum">
              <a:rPr lang="sr-Latn-CS" altLang="en-US"/>
              <a:pPr>
                <a:defRPr/>
              </a:pPr>
              <a:t>‹#›</a:t>
            </a:fld>
            <a:endParaRPr lang="sr-Latn-CS" altLang="en-US"/>
          </a:p>
        </p:txBody>
      </p:sp>
    </p:spTree>
    <p:extLst>
      <p:ext uri="{BB962C8B-B14F-4D97-AF65-F5344CB8AC3E}">
        <p14:creationId xmlns:p14="http://schemas.microsoft.com/office/powerpoint/2010/main" val="644644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323B20E9-06C7-4AE6-A7DD-00ACB953AB93}"/>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D184A77-58DC-48CF-9DA9-0F544BD52C60}" type="slidenum">
              <a:rPr lang="sr-Latn-CS" altLang="en-US"/>
              <a:pPr>
                <a:defRPr/>
              </a:pPr>
              <a:t>‹#›</a:t>
            </a:fld>
            <a:endParaRPr lang="sr-Latn-CS" altLang="en-US"/>
          </a:p>
        </p:txBody>
      </p:sp>
    </p:spTree>
    <p:extLst>
      <p:ext uri="{BB962C8B-B14F-4D97-AF65-F5344CB8AC3E}">
        <p14:creationId xmlns:p14="http://schemas.microsoft.com/office/powerpoint/2010/main" val="2157821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sr-Latn-C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r-Latn-CS" dirty="0"/>
          </a:p>
        </p:txBody>
      </p:sp>
    </p:spTree>
    <p:extLst>
      <p:ext uri="{BB962C8B-B14F-4D97-AF65-F5344CB8AC3E}">
        <p14:creationId xmlns:p14="http://schemas.microsoft.com/office/powerpoint/2010/main" val="3156700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prstGeom prst="rect">
            <a:avLst/>
          </a:prstGeom>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stStyle>
          <a:p>
            <a:r>
              <a:rPr lang="en-US" dirty="0"/>
              <a:t>Click to edit Master title style</a:t>
            </a:r>
            <a:endParaRPr lang="sr-Latn-CS" dirty="0"/>
          </a:p>
        </p:txBody>
      </p:sp>
      <p:sp>
        <p:nvSpPr>
          <p:cNvPr id="3" name="Content Placeholder 2"/>
          <p:cNvSpPr>
            <a:spLocks noGrp="1"/>
          </p:cNvSpPr>
          <p:nvPr>
            <p:ph idx="1"/>
          </p:nvPr>
        </p:nvSpPr>
        <p:spPr>
          <a:xfrm>
            <a:off x="457200" y="1219200"/>
            <a:ext cx="8229600" cy="4525963"/>
          </a:xfrm>
          <a:prstGeom prst="rect">
            <a:avLst/>
          </a:prstGeom>
        </p:spPr>
        <p:txBody>
          <a:bodyPr/>
          <a:lstStyle>
            <a:lvl1pPr marL="342900" indent="-342900" algn="l" rtl="0" eaLnBrk="1" fontAlgn="base" hangingPunct="1">
              <a:spcBef>
                <a:spcPts val="1200"/>
              </a:spcBef>
              <a:spcAft>
                <a:spcPts val="1200"/>
              </a:spcAft>
              <a:buFont typeface="Arial" charset="0"/>
              <a:buChar char="•"/>
              <a:defRPr lang="en-US" sz="2800" kern="1200" dirty="0" smtClean="0">
                <a:solidFill>
                  <a:schemeClr val="tx2"/>
                </a:solidFill>
                <a:latin typeface="+mn-lt"/>
                <a:ea typeface="+mn-ea"/>
                <a:cs typeface="+mn-cs"/>
              </a:defRPr>
            </a:lvl1pPr>
            <a:lvl2pPr>
              <a:defRPr lang="en-US" sz="2400" kern="1200" dirty="0" smtClean="0">
                <a:solidFill>
                  <a:schemeClr val="tx2"/>
                </a:solidFill>
                <a:latin typeface="+mn-lt"/>
                <a:ea typeface="+mn-ea"/>
                <a:cs typeface="+mn-cs"/>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Tree>
    <p:extLst>
      <p:ext uri="{BB962C8B-B14F-4D97-AF65-F5344CB8AC3E}">
        <p14:creationId xmlns:p14="http://schemas.microsoft.com/office/powerpoint/2010/main" val="1892193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9D4705-01FB-48BE-AC62-F2EEAA468EB5}"/>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A052FC2E-5F07-465E-8835-2547D9F35D7A}"/>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024FE521-6E2F-48B1-8658-7EBE0C604B84}"/>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556D97D-35A3-4B09-9DAB-FC59D5FA0D85}" type="slidenum">
              <a:rPr lang="sr-Latn-CS" altLang="en-US"/>
              <a:pPr>
                <a:defRPr/>
              </a:pPr>
              <a:t>‹#›</a:t>
            </a:fld>
            <a:endParaRPr lang="sr-Latn-CS" altLang="en-US"/>
          </a:p>
        </p:txBody>
      </p:sp>
    </p:spTree>
    <p:extLst>
      <p:ext uri="{BB962C8B-B14F-4D97-AF65-F5344CB8AC3E}">
        <p14:creationId xmlns:p14="http://schemas.microsoft.com/office/powerpoint/2010/main" val="169720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Date Placeholder 4">
            <a:extLst>
              <a:ext uri="{FF2B5EF4-FFF2-40B4-BE49-F238E27FC236}">
                <a16:creationId xmlns:a16="http://schemas.microsoft.com/office/drawing/2014/main" id="{C46B9441-98E6-455E-B7DA-B1311ED76DCF}"/>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585BC69A-E6AE-452C-AD40-986C6B9646F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663516A0-89B5-4426-BD61-3E7738CBCF0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C3A5940-2D5A-4EA0-916C-0771F2B11057}" type="slidenum">
              <a:rPr lang="sr-Latn-CS" altLang="en-US"/>
              <a:pPr>
                <a:defRPr/>
              </a:pPr>
              <a:t>‹#›</a:t>
            </a:fld>
            <a:endParaRPr lang="sr-Latn-CS" altLang="en-US"/>
          </a:p>
        </p:txBody>
      </p:sp>
    </p:spTree>
    <p:extLst>
      <p:ext uri="{BB962C8B-B14F-4D97-AF65-F5344CB8AC3E}">
        <p14:creationId xmlns:p14="http://schemas.microsoft.com/office/powerpoint/2010/main" val="1767830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Date Placeholder 6">
            <a:extLst>
              <a:ext uri="{FF2B5EF4-FFF2-40B4-BE49-F238E27FC236}">
                <a16:creationId xmlns:a16="http://schemas.microsoft.com/office/drawing/2014/main" id="{929AA69C-F4B6-45C1-8B13-52EDFB15114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8" name="Footer Placeholder 7">
            <a:extLst>
              <a:ext uri="{FF2B5EF4-FFF2-40B4-BE49-F238E27FC236}">
                <a16:creationId xmlns:a16="http://schemas.microsoft.com/office/drawing/2014/main" id="{5F225F90-6E56-431C-A6B2-B3C9C45E2C64}"/>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9" name="Slide Number Placeholder 8">
            <a:extLst>
              <a:ext uri="{FF2B5EF4-FFF2-40B4-BE49-F238E27FC236}">
                <a16:creationId xmlns:a16="http://schemas.microsoft.com/office/drawing/2014/main" id="{073C5B0D-EDED-4C3A-941C-5C4AE63E5CA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16782EBD-B47A-48EA-B556-2B744372F97A}" type="slidenum">
              <a:rPr lang="sr-Latn-CS" altLang="en-US"/>
              <a:pPr>
                <a:defRPr/>
              </a:pPr>
              <a:t>‹#›</a:t>
            </a:fld>
            <a:endParaRPr lang="sr-Latn-CS" altLang="en-US"/>
          </a:p>
        </p:txBody>
      </p:sp>
    </p:spTree>
    <p:extLst>
      <p:ext uri="{BB962C8B-B14F-4D97-AF65-F5344CB8AC3E}">
        <p14:creationId xmlns:p14="http://schemas.microsoft.com/office/powerpoint/2010/main" val="382661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prstGeom prst="rect">
            <a:avLst/>
          </a:prstGeom>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stStyle>
          <a:p>
            <a:r>
              <a:rPr lang="en-US" dirty="0"/>
              <a:t>Click to edit Master title style</a:t>
            </a:r>
            <a:endParaRPr lang="sr-Latn-CS" dirty="0"/>
          </a:p>
        </p:txBody>
      </p:sp>
      <p:sp>
        <p:nvSpPr>
          <p:cNvPr id="3" name="Content Placeholder 2"/>
          <p:cNvSpPr>
            <a:spLocks noGrp="1"/>
          </p:cNvSpPr>
          <p:nvPr>
            <p:ph idx="1"/>
          </p:nvPr>
        </p:nvSpPr>
        <p:spPr>
          <a:xfrm>
            <a:off x="457200" y="1219200"/>
            <a:ext cx="8229600" cy="4525963"/>
          </a:xfrm>
          <a:prstGeom prst="rect">
            <a:avLst/>
          </a:prstGeom>
        </p:spPr>
        <p:txBody>
          <a:bodyPr/>
          <a:lstStyle>
            <a:lvl1pPr marL="342900" indent="-342900" algn="l" rtl="0" eaLnBrk="1" fontAlgn="base" hangingPunct="1">
              <a:spcBef>
                <a:spcPts val="1200"/>
              </a:spcBef>
              <a:spcAft>
                <a:spcPts val="1200"/>
              </a:spcAft>
              <a:buFont typeface="Arial" charset="0"/>
              <a:buChar char="•"/>
              <a:defRPr lang="en-US" sz="2800" kern="1200" dirty="0" smtClean="0">
                <a:solidFill>
                  <a:schemeClr val="tx2"/>
                </a:solidFill>
                <a:latin typeface="+mn-lt"/>
                <a:ea typeface="+mn-ea"/>
                <a:cs typeface="+mn-cs"/>
              </a:defRPr>
            </a:lvl1pPr>
            <a:lvl2pPr>
              <a:defRPr lang="en-US" sz="2400" kern="1200" dirty="0" smtClean="0">
                <a:solidFill>
                  <a:schemeClr val="tx2"/>
                </a:solidFill>
                <a:latin typeface="+mn-lt"/>
                <a:ea typeface="+mn-ea"/>
                <a:cs typeface="+mn-cs"/>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Tree>
    <p:extLst>
      <p:ext uri="{BB962C8B-B14F-4D97-AF65-F5344CB8AC3E}">
        <p14:creationId xmlns:p14="http://schemas.microsoft.com/office/powerpoint/2010/main" val="2055351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Date Placeholder 2">
            <a:extLst>
              <a:ext uri="{FF2B5EF4-FFF2-40B4-BE49-F238E27FC236}">
                <a16:creationId xmlns:a16="http://schemas.microsoft.com/office/drawing/2014/main" id="{0E6BCE65-38D2-406C-8925-9DDFD19BBDB8}"/>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4" name="Footer Placeholder 3">
            <a:extLst>
              <a:ext uri="{FF2B5EF4-FFF2-40B4-BE49-F238E27FC236}">
                <a16:creationId xmlns:a16="http://schemas.microsoft.com/office/drawing/2014/main" id="{255592BE-8699-4F7D-9602-1D7837258BBF}"/>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Slide Number Placeholder 4">
            <a:extLst>
              <a:ext uri="{FF2B5EF4-FFF2-40B4-BE49-F238E27FC236}">
                <a16:creationId xmlns:a16="http://schemas.microsoft.com/office/drawing/2014/main" id="{B7ED2C32-C045-429E-BF59-68EFD9077B36}"/>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E6FB5466-1149-4D9B-A2F3-6B0BCEB8C5CF}" type="slidenum">
              <a:rPr lang="sr-Latn-CS" altLang="en-US"/>
              <a:pPr>
                <a:defRPr/>
              </a:pPr>
              <a:t>‹#›</a:t>
            </a:fld>
            <a:endParaRPr lang="sr-Latn-CS" altLang="en-US"/>
          </a:p>
        </p:txBody>
      </p:sp>
    </p:spTree>
    <p:extLst>
      <p:ext uri="{BB962C8B-B14F-4D97-AF65-F5344CB8AC3E}">
        <p14:creationId xmlns:p14="http://schemas.microsoft.com/office/powerpoint/2010/main" val="2863103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59589B-51E6-40D6-8691-33552A0CED2F}"/>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3" name="Footer Placeholder 2">
            <a:extLst>
              <a:ext uri="{FF2B5EF4-FFF2-40B4-BE49-F238E27FC236}">
                <a16:creationId xmlns:a16="http://schemas.microsoft.com/office/drawing/2014/main" id="{56821962-D9EC-42F3-8B90-31FDA29DE29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4" name="Slide Number Placeholder 3">
            <a:extLst>
              <a:ext uri="{FF2B5EF4-FFF2-40B4-BE49-F238E27FC236}">
                <a16:creationId xmlns:a16="http://schemas.microsoft.com/office/drawing/2014/main" id="{A9F8D8B3-0917-4067-8974-A7EFC6752D0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10B41B1-A711-4EB1-87BF-1D1A334BEBD8}" type="slidenum">
              <a:rPr lang="sr-Latn-CS" altLang="en-US"/>
              <a:pPr>
                <a:defRPr/>
              </a:pPr>
              <a:t>‹#›</a:t>
            </a:fld>
            <a:endParaRPr lang="sr-Latn-CS" altLang="en-US"/>
          </a:p>
        </p:txBody>
      </p:sp>
    </p:spTree>
    <p:extLst>
      <p:ext uri="{BB962C8B-B14F-4D97-AF65-F5344CB8AC3E}">
        <p14:creationId xmlns:p14="http://schemas.microsoft.com/office/powerpoint/2010/main" val="421852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7BCB19E-144D-4E15-977D-8C1FE79690D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00691AC2-4B76-4D1B-A70D-3C05DCD00D8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4D92B267-0F4D-424A-8E6E-5B2A9F749AF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386CC29-BB1B-4783-B489-59D0F18E8A65}" type="slidenum">
              <a:rPr lang="sr-Latn-CS" altLang="en-US"/>
              <a:pPr>
                <a:defRPr/>
              </a:pPr>
              <a:t>‹#›</a:t>
            </a:fld>
            <a:endParaRPr lang="sr-Latn-CS" altLang="en-US"/>
          </a:p>
        </p:txBody>
      </p:sp>
    </p:spTree>
    <p:extLst>
      <p:ext uri="{BB962C8B-B14F-4D97-AF65-F5344CB8AC3E}">
        <p14:creationId xmlns:p14="http://schemas.microsoft.com/office/powerpoint/2010/main" val="22470593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F6DE26C-5058-4B17-9678-EC3447780022}"/>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AD5AC0FB-02DA-4823-9249-0CD441581AF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D35204D0-7E1B-49F0-A8BE-A68149A76250}"/>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56AB939F-A71C-422F-8D61-F1B49093C561}" type="slidenum">
              <a:rPr lang="sr-Latn-CS" altLang="en-US"/>
              <a:pPr>
                <a:defRPr/>
              </a:pPr>
              <a:t>‹#›</a:t>
            </a:fld>
            <a:endParaRPr lang="sr-Latn-CS" altLang="en-US"/>
          </a:p>
        </p:txBody>
      </p:sp>
    </p:spTree>
    <p:extLst>
      <p:ext uri="{BB962C8B-B14F-4D97-AF65-F5344CB8AC3E}">
        <p14:creationId xmlns:p14="http://schemas.microsoft.com/office/powerpoint/2010/main" val="10198027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FD3A345F-600A-42A7-AC3D-16F5DEFB7458}"/>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5F849A3F-34C4-4D39-9B61-DD8E482B0EC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15139BD7-9FEE-4EDE-8040-CD4751B437A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E8F6968D-7370-43B0-82F8-631D24E9AC6C}" type="slidenum">
              <a:rPr lang="sr-Latn-CS" altLang="en-US"/>
              <a:pPr>
                <a:defRPr/>
              </a:pPr>
              <a:t>‹#›</a:t>
            </a:fld>
            <a:endParaRPr lang="sr-Latn-CS" altLang="en-US"/>
          </a:p>
        </p:txBody>
      </p:sp>
    </p:spTree>
    <p:extLst>
      <p:ext uri="{BB962C8B-B14F-4D97-AF65-F5344CB8AC3E}">
        <p14:creationId xmlns:p14="http://schemas.microsoft.com/office/powerpoint/2010/main" val="42648403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E2B1AB8E-1041-4091-987E-4ABE1BBEA405}"/>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5CD1D426-316E-4AE7-A883-383ACACBA6E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37469917-D6B9-4014-AC8C-240CE9E5280D}"/>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F29DBF89-BEEC-42C8-B764-6C7EA60AB4ED}" type="slidenum">
              <a:rPr lang="sr-Latn-CS" altLang="en-US"/>
              <a:pPr>
                <a:defRPr/>
              </a:pPr>
              <a:t>‹#›</a:t>
            </a:fld>
            <a:endParaRPr lang="sr-Latn-CS" altLang="en-US"/>
          </a:p>
        </p:txBody>
      </p:sp>
    </p:spTree>
    <p:extLst>
      <p:ext uri="{BB962C8B-B14F-4D97-AF65-F5344CB8AC3E}">
        <p14:creationId xmlns:p14="http://schemas.microsoft.com/office/powerpoint/2010/main" val="13303551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FD34BE64-26F0-4558-A066-FE4A1F2BFCED}"/>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0A207D38-9436-48F4-A242-7E46EF53533F}" type="slidenum">
              <a:rPr lang="sr-Latn-CS" altLang="en-US"/>
              <a:pPr>
                <a:defRPr/>
              </a:pPr>
              <a:t>‹#›</a:t>
            </a:fld>
            <a:endParaRPr lang="sr-Latn-CS" altLang="en-US"/>
          </a:p>
        </p:txBody>
      </p:sp>
    </p:spTree>
    <p:extLst>
      <p:ext uri="{BB962C8B-B14F-4D97-AF65-F5344CB8AC3E}">
        <p14:creationId xmlns:p14="http://schemas.microsoft.com/office/powerpoint/2010/main" val="30196122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7BB47F3A-FCE4-46E1-8382-499699386317}"/>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3701D4B7-8EAD-4D74-9EBC-C66F634F5A04}" type="slidenum">
              <a:rPr lang="sr-Latn-CS" altLang="en-US"/>
              <a:pPr>
                <a:defRPr/>
              </a:pPr>
              <a:t>‹#›</a:t>
            </a:fld>
            <a:endParaRPr lang="sr-Latn-CS" altLang="en-US"/>
          </a:p>
        </p:txBody>
      </p:sp>
    </p:spTree>
    <p:extLst>
      <p:ext uri="{BB962C8B-B14F-4D97-AF65-F5344CB8AC3E}">
        <p14:creationId xmlns:p14="http://schemas.microsoft.com/office/powerpoint/2010/main" val="18825695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FD658426-63DD-4CA0-9E53-CD10DEE40C47}"/>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46637F81-2EE0-45A3-A662-CDF1CC76DB80}" type="slidenum">
              <a:rPr lang="sr-Latn-CS" altLang="en-US"/>
              <a:pPr>
                <a:defRPr/>
              </a:pPr>
              <a:t>‹#›</a:t>
            </a:fld>
            <a:endParaRPr lang="sr-Latn-CS" altLang="en-US"/>
          </a:p>
        </p:txBody>
      </p:sp>
    </p:spTree>
    <p:extLst>
      <p:ext uri="{BB962C8B-B14F-4D97-AF65-F5344CB8AC3E}">
        <p14:creationId xmlns:p14="http://schemas.microsoft.com/office/powerpoint/2010/main" val="2124533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869A6-E208-4375-8B74-AD1395F7763A}"/>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48F38915-0342-40F6-9371-44B51C74B10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911C9673-8270-4F90-BA7C-128BC6E5733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B5473C44-7271-44C3-AC30-3DA8F18959BF}" type="slidenum">
              <a:rPr lang="sr-Latn-CS" altLang="en-US"/>
              <a:pPr>
                <a:defRPr/>
              </a:pPr>
              <a:t>‹#›</a:t>
            </a:fld>
            <a:endParaRPr lang="sr-Latn-CS" altLang="en-US"/>
          </a:p>
        </p:txBody>
      </p:sp>
    </p:spTree>
    <p:extLst>
      <p:ext uri="{BB962C8B-B14F-4D97-AF65-F5344CB8AC3E}">
        <p14:creationId xmlns:p14="http://schemas.microsoft.com/office/powerpoint/2010/main" val="264697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Date Placeholder 4">
            <a:extLst>
              <a:ext uri="{FF2B5EF4-FFF2-40B4-BE49-F238E27FC236}">
                <a16:creationId xmlns:a16="http://schemas.microsoft.com/office/drawing/2014/main" id="{0D0919E1-34A8-4615-B10D-B9B00B00A032}"/>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E4C5A3A9-4159-4CA9-A5C7-EC91D121F3B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79572474-192E-4F7B-A015-4D3DA52D8B0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8120A9F-455D-4CD8-BFE0-8F2718D51934}" type="slidenum">
              <a:rPr lang="sr-Latn-CS" altLang="en-US"/>
              <a:pPr>
                <a:defRPr/>
              </a:pPr>
              <a:t>‹#›</a:t>
            </a:fld>
            <a:endParaRPr lang="sr-Latn-CS" altLang="en-US"/>
          </a:p>
        </p:txBody>
      </p:sp>
    </p:spTree>
    <p:extLst>
      <p:ext uri="{BB962C8B-B14F-4D97-AF65-F5344CB8AC3E}">
        <p14:creationId xmlns:p14="http://schemas.microsoft.com/office/powerpoint/2010/main" val="107575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Date Placeholder 6">
            <a:extLst>
              <a:ext uri="{FF2B5EF4-FFF2-40B4-BE49-F238E27FC236}">
                <a16:creationId xmlns:a16="http://schemas.microsoft.com/office/drawing/2014/main" id="{4BC0842F-9FCB-44E9-A240-82DE495B80BE}"/>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8" name="Footer Placeholder 7">
            <a:extLst>
              <a:ext uri="{FF2B5EF4-FFF2-40B4-BE49-F238E27FC236}">
                <a16:creationId xmlns:a16="http://schemas.microsoft.com/office/drawing/2014/main" id="{68CD161E-7367-4284-A7B3-EA9FD261382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9" name="Slide Number Placeholder 8">
            <a:extLst>
              <a:ext uri="{FF2B5EF4-FFF2-40B4-BE49-F238E27FC236}">
                <a16:creationId xmlns:a16="http://schemas.microsoft.com/office/drawing/2014/main" id="{AAB4D686-080B-4074-AEED-5C0EDF67A49B}"/>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1E9DFDF-F20C-476C-B9C0-6FEF41881053}" type="slidenum">
              <a:rPr lang="sr-Latn-CS" altLang="en-US"/>
              <a:pPr>
                <a:defRPr/>
              </a:pPr>
              <a:t>‹#›</a:t>
            </a:fld>
            <a:endParaRPr lang="sr-Latn-CS" altLang="en-US"/>
          </a:p>
        </p:txBody>
      </p:sp>
    </p:spTree>
    <p:extLst>
      <p:ext uri="{BB962C8B-B14F-4D97-AF65-F5344CB8AC3E}">
        <p14:creationId xmlns:p14="http://schemas.microsoft.com/office/powerpoint/2010/main" val="339117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Date Placeholder 2">
            <a:extLst>
              <a:ext uri="{FF2B5EF4-FFF2-40B4-BE49-F238E27FC236}">
                <a16:creationId xmlns:a16="http://schemas.microsoft.com/office/drawing/2014/main" id="{97E90393-3518-4B7C-87DD-6F8C18A53EC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4" name="Footer Placeholder 3">
            <a:extLst>
              <a:ext uri="{FF2B5EF4-FFF2-40B4-BE49-F238E27FC236}">
                <a16:creationId xmlns:a16="http://schemas.microsoft.com/office/drawing/2014/main" id="{C9CB2060-4301-4870-A321-8711DA3CAC2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Slide Number Placeholder 4">
            <a:extLst>
              <a:ext uri="{FF2B5EF4-FFF2-40B4-BE49-F238E27FC236}">
                <a16:creationId xmlns:a16="http://schemas.microsoft.com/office/drawing/2014/main" id="{338FAD86-59B9-4DBC-8068-FBD28C33AF89}"/>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3FCAD3E-3C5D-4E94-8C28-328F100D2040}" type="slidenum">
              <a:rPr lang="sr-Latn-CS" altLang="en-US"/>
              <a:pPr>
                <a:defRPr/>
              </a:pPr>
              <a:t>‹#›</a:t>
            </a:fld>
            <a:endParaRPr lang="sr-Latn-CS" altLang="en-US"/>
          </a:p>
        </p:txBody>
      </p:sp>
    </p:spTree>
    <p:extLst>
      <p:ext uri="{BB962C8B-B14F-4D97-AF65-F5344CB8AC3E}">
        <p14:creationId xmlns:p14="http://schemas.microsoft.com/office/powerpoint/2010/main" val="295871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B2D487-06CE-4E34-9CEF-46DF05B43E93}"/>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3" name="Footer Placeholder 2">
            <a:extLst>
              <a:ext uri="{FF2B5EF4-FFF2-40B4-BE49-F238E27FC236}">
                <a16:creationId xmlns:a16="http://schemas.microsoft.com/office/drawing/2014/main" id="{B6A9C26D-4B38-4D73-AD56-65458A3546D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4" name="Slide Number Placeholder 3">
            <a:extLst>
              <a:ext uri="{FF2B5EF4-FFF2-40B4-BE49-F238E27FC236}">
                <a16:creationId xmlns:a16="http://schemas.microsoft.com/office/drawing/2014/main" id="{3734C4BC-F11A-4829-B2AF-59F3CDB87BD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F06CE0E4-9BBC-4B7C-90CB-578D279A34A8}" type="slidenum">
              <a:rPr lang="sr-Latn-CS" altLang="en-US"/>
              <a:pPr>
                <a:defRPr/>
              </a:pPr>
              <a:t>‹#›</a:t>
            </a:fld>
            <a:endParaRPr lang="sr-Latn-CS" altLang="en-US"/>
          </a:p>
        </p:txBody>
      </p:sp>
    </p:spTree>
    <p:extLst>
      <p:ext uri="{BB962C8B-B14F-4D97-AF65-F5344CB8AC3E}">
        <p14:creationId xmlns:p14="http://schemas.microsoft.com/office/powerpoint/2010/main" val="420541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B0BB845-821E-4E52-8194-C74B25DE27AD}"/>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5D608199-7905-4C6D-A9CA-6542E695437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352B83AB-B846-4C86-8014-E541E200B67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497E5491-F449-4E15-AE76-543864A3FD81}" type="slidenum">
              <a:rPr lang="sr-Latn-CS" altLang="en-US"/>
              <a:pPr>
                <a:defRPr/>
              </a:pPr>
              <a:t>‹#›</a:t>
            </a:fld>
            <a:endParaRPr lang="sr-Latn-CS" altLang="en-US"/>
          </a:p>
        </p:txBody>
      </p:sp>
    </p:spTree>
    <p:extLst>
      <p:ext uri="{BB962C8B-B14F-4D97-AF65-F5344CB8AC3E}">
        <p14:creationId xmlns:p14="http://schemas.microsoft.com/office/powerpoint/2010/main" val="1469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17C37F-9A11-4F21-B7D7-2DAC67534953}"/>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234A5264-CBD8-429C-978C-E1AB7C7B9804}"/>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2A4C6152-A0F9-4F1E-A90A-E3C027E752C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27B2423-D797-4E6F-9B1B-7696FF73D392}" type="slidenum">
              <a:rPr lang="sr-Latn-CS" altLang="en-US"/>
              <a:pPr>
                <a:defRPr/>
              </a:pPr>
              <a:t>‹#›</a:t>
            </a:fld>
            <a:endParaRPr lang="sr-Latn-CS" altLang="en-US"/>
          </a:p>
        </p:txBody>
      </p:sp>
    </p:spTree>
    <p:extLst>
      <p:ext uri="{BB962C8B-B14F-4D97-AF65-F5344CB8AC3E}">
        <p14:creationId xmlns:p14="http://schemas.microsoft.com/office/powerpoint/2010/main" val="33821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png"/><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lum/>
          </a:blip>
          <a:srcRect/>
          <a:stretch>
            <a:fillRect/>
          </a:stretch>
        </a:blip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8E38BFE7-5CE7-40BE-ACF4-740F42413FEF}"/>
              </a:ext>
            </a:extLst>
          </p:cNvPr>
          <p:cNvCxnSpPr/>
          <p:nvPr/>
        </p:nvCxnSpPr>
        <p:spPr>
          <a:xfrm>
            <a:off x="381000" y="6019800"/>
            <a:ext cx="8137525" cy="0"/>
          </a:xfrm>
          <a:prstGeom prst="line">
            <a:avLst/>
          </a:prstGeom>
          <a:ln w="34925">
            <a:solidFill>
              <a:schemeClr val="bg1">
                <a:lumMod val="65000"/>
              </a:schemeClr>
            </a:solidFill>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Rectangle 2">
            <a:extLst>
              <a:ext uri="{FF2B5EF4-FFF2-40B4-BE49-F238E27FC236}">
                <a16:creationId xmlns:a16="http://schemas.microsoft.com/office/drawing/2014/main" id="{2E795D1B-CE08-4E66-B74B-A2A817AFED24}"/>
              </a:ext>
            </a:extLst>
          </p:cNvPr>
          <p:cNvSpPr>
            <a:spLocks noChangeArrowheads="1"/>
          </p:cNvSpPr>
          <p:nvPr/>
        </p:nvSpPr>
        <p:spPr bwMode="auto">
          <a:xfrm>
            <a:off x="4892675" y="6019800"/>
            <a:ext cx="3717925" cy="4603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lstStyle/>
          <a:p>
            <a:pPr eaLnBrk="1" hangingPunct="1">
              <a:defRPr/>
            </a:pPr>
            <a:endParaRPr lang="en-US"/>
          </a:p>
        </p:txBody>
      </p:sp>
      <p:pic>
        <p:nvPicPr>
          <p:cNvPr id="1028" name="Picture 4" descr="WORD_ENG">
            <a:extLst>
              <a:ext uri="{FF2B5EF4-FFF2-40B4-BE49-F238E27FC236}">
                <a16:creationId xmlns:a16="http://schemas.microsoft.com/office/drawing/2014/main" id="{E1308E67-8772-45C7-B876-8690E6E2C31B}"/>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401638" y="6172200"/>
            <a:ext cx="16748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a:extLst>
              <a:ext uri="{FF2B5EF4-FFF2-40B4-BE49-F238E27FC236}">
                <a16:creationId xmlns:a16="http://schemas.microsoft.com/office/drawing/2014/main" id="{C94FBC2D-F914-4B08-8526-E4DF2CC6127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5626" r:id="rId1"/>
    <p:sldLayoutId id="2147485627" r:id="rId2"/>
    <p:sldLayoutId id="2147485628" r:id="rId3"/>
    <p:sldLayoutId id="2147485629" r:id="rId4"/>
    <p:sldLayoutId id="2147485630" r:id="rId5"/>
    <p:sldLayoutId id="2147485631" r:id="rId6"/>
    <p:sldLayoutId id="2147485632" r:id="rId7"/>
    <p:sldLayoutId id="2147485633" r:id="rId8"/>
    <p:sldLayoutId id="2147485634" r:id="rId9"/>
    <p:sldLayoutId id="2147485635" r:id="rId10"/>
    <p:sldLayoutId id="2147485636" r:id="rId11"/>
    <p:sldLayoutId id="2147485637" r:id="rId12"/>
    <p:sldLayoutId id="2147485638" r:id="rId13"/>
    <p:sldLayoutId id="2147485639"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lum/>
          </a:blip>
          <a:srcRect/>
          <a:stretch>
            <a:fillRect/>
          </a:stretch>
        </a:blip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9050C2F7-67AC-4D3F-A029-37415D78FB08}"/>
              </a:ext>
            </a:extLst>
          </p:cNvPr>
          <p:cNvCxnSpPr/>
          <p:nvPr/>
        </p:nvCxnSpPr>
        <p:spPr>
          <a:xfrm>
            <a:off x="381000" y="6019800"/>
            <a:ext cx="8137525" cy="0"/>
          </a:xfrm>
          <a:prstGeom prst="line">
            <a:avLst/>
          </a:prstGeom>
          <a:ln w="34925">
            <a:solidFill>
              <a:schemeClr val="bg1">
                <a:lumMod val="65000"/>
              </a:schemeClr>
            </a:solidFill>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Rectangle 2">
            <a:extLst>
              <a:ext uri="{FF2B5EF4-FFF2-40B4-BE49-F238E27FC236}">
                <a16:creationId xmlns:a16="http://schemas.microsoft.com/office/drawing/2014/main" id="{82DEF6F9-8AF9-4E25-94BD-CB56E6BEE476}"/>
              </a:ext>
            </a:extLst>
          </p:cNvPr>
          <p:cNvSpPr>
            <a:spLocks noChangeArrowheads="1"/>
          </p:cNvSpPr>
          <p:nvPr/>
        </p:nvSpPr>
        <p:spPr bwMode="auto">
          <a:xfrm>
            <a:off x="4892675" y="6019800"/>
            <a:ext cx="3717925" cy="4603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lstStyle/>
          <a:p>
            <a:pPr eaLnBrk="1" hangingPunct="1">
              <a:defRPr/>
            </a:pPr>
            <a:endParaRPr lang="en-US" dirty="0">
              <a:solidFill>
                <a:prstClr val="white"/>
              </a:solidFill>
            </a:endParaRPr>
          </a:p>
        </p:txBody>
      </p:sp>
      <p:sp>
        <p:nvSpPr>
          <p:cNvPr id="2052" name="Title Placeholder 1">
            <a:extLst>
              <a:ext uri="{FF2B5EF4-FFF2-40B4-BE49-F238E27FC236}">
                <a16:creationId xmlns:a16="http://schemas.microsoft.com/office/drawing/2014/main" id="{96A72927-33C6-4228-AA1A-E1EF4D15525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2053" name="Picture 2" descr="V:\Logo Fonda\Logo-FID-english-transparent.png">
            <a:extLst>
              <a:ext uri="{FF2B5EF4-FFF2-40B4-BE49-F238E27FC236}">
                <a16:creationId xmlns:a16="http://schemas.microsoft.com/office/drawing/2014/main" id="{1E0CB272-6A2C-4C66-9107-13FBA38C9337}"/>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l="6812" t="14375" r="7962" b="14378"/>
          <a:stretch>
            <a:fillRect/>
          </a:stretch>
        </p:blipFill>
        <p:spPr bwMode="auto">
          <a:xfrm>
            <a:off x="396875" y="6172200"/>
            <a:ext cx="11525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640" r:id="rId1"/>
    <p:sldLayoutId id="2147485641" r:id="rId2"/>
    <p:sldLayoutId id="2147485642" r:id="rId3"/>
    <p:sldLayoutId id="2147485643" r:id="rId4"/>
    <p:sldLayoutId id="2147485644" r:id="rId5"/>
    <p:sldLayoutId id="2147485645" r:id="rId6"/>
    <p:sldLayoutId id="2147485646" r:id="rId7"/>
    <p:sldLayoutId id="2147485647" r:id="rId8"/>
    <p:sldLayoutId id="2147485648" r:id="rId9"/>
    <p:sldLayoutId id="2147485649" r:id="rId10"/>
    <p:sldLayoutId id="2147485650" r:id="rId11"/>
    <p:sldLayoutId id="2147485651" r:id="rId12"/>
    <p:sldLayoutId id="2147485652" r:id="rId13"/>
    <p:sldLayoutId id="2147485653"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72D5-8E4E-4C37-823F-E883B835379F}"/>
              </a:ext>
            </a:extLst>
          </p:cNvPr>
          <p:cNvSpPr>
            <a:spLocks noGrp="1"/>
          </p:cNvSpPr>
          <p:nvPr>
            <p:ph type="ctrTitle"/>
          </p:nvPr>
        </p:nvSpPr>
        <p:spPr>
          <a:xfrm>
            <a:off x="228600" y="152400"/>
            <a:ext cx="8470900" cy="5727700"/>
          </a:xfrm>
        </p:spPr>
        <p:txBody>
          <a:bodyPr rtlCol="0">
            <a:noAutofit/>
          </a:bodyPr>
          <a:lstStyle/>
          <a:p>
            <a:pPr algn="l">
              <a:defRPr/>
            </a:pPr>
            <a:r>
              <a:rPr lang="en-US" sz="1700" dirty="0">
                <a:solidFill>
                  <a:schemeClr val="accent1">
                    <a:lumMod val="75000"/>
                  </a:schemeClr>
                </a:solidFill>
                <a:latin typeface="+mn-lt"/>
              </a:rPr>
              <a:t>Dear Applicant,</a:t>
            </a:r>
            <a:br>
              <a:rPr lang="en-US" sz="1700" dirty="0">
                <a:solidFill>
                  <a:schemeClr val="accent1">
                    <a:lumMod val="75000"/>
                  </a:schemeClr>
                </a:solidFill>
                <a:latin typeface="+mn-lt"/>
              </a:rPr>
            </a:br>
            <a:r>
              <a:rPr lang="en-US" sz="1700" dirty="0">
                <a:solidFill>
                  <a:schemeClr val="accent1">
                    <a:lumMod val="75000"/>
                  </a:schemeClr>
                </a:solidFill>
                <a:latin typeface="+mn-lt"/>
              </a:rPr>
              <a:t/>
            </a:r>
            <a:br>
              <a:rPr lang="en-US" sz="1700" dirty="0">
                <a:solidFill>
                  <a:schemeClr val="accent1">
                    <a:lumMod val="75000"/>
                  </a:schemeClr>
                </a:solidFill>
                <a:latin typeface="+mn-lt"/>
              </a:rPr>
            </a:br>
            <a:r>
              <a:rPr lang="en-US" sz="1700" i="1" dirty="0">
                <a:solidFill>
                  <a:schemeClr val="accent1">
                    <a:lumMod val="75000"/>
                  </a:schemeClr>
                </a:solidFill>
                <a:latin typeface="+mn-lt"/>
              </a:rPr>
              <a:t>The project presentation </a:t>
            </a:r>
            <a:r>
              <a:rPr lang="en-US" sz="1700" dirty="0">
                <a:solidFill>
                  <a:schemeClr val="accent1">
                    <a:lumMod val="75000"/>
                  </a:schemeClr>
                </a:solidFill>
                <a:latin typeface="+mn-lt"/>
              </a:rPr>
              <a:t>is one of the documents that is required to be submitted as a part of the Project Proposal documentation for the </a:t>
            </a:r>
            <a:r>
              <a:rPr lang="en-US" sz="1700" dirty="0" smtClean="0">
                <a:solidFill>
                  <a:schemeClr val="accent1">
                    <a:lumMod val="75000"/>
                  </a:schemeClr>
                </a:solidFill>
                <a:latin typeface="+mn-lt"/>
              </a:rPr>
              <a:t>Mini Grants Program</a:t>
            </a:r>
            <a:r>
              <a:rPr lang="en-US" sz="1700" dirty="0">
                <a:solidFill>
                  <a:schemeClr val="accent1">
                    <a:lumMod val="75000"/>
                  </a:schemeClr>
                </a:solidFill>
                <a:latin typeface="+mn-lt"/>
              </a:rPr>
              <a:t>.</a:t>
            </a:r>
            <a:br>
              <a:rPr lang="en-US" sz="1700" dirty="0">
                <a:solidFill>
                  <a:schemeClr val="accent1">
                    <a:lumMod val="75000"/>
                  </a:schemeClr>
                </a:solidFill>
                <a:latin typeface="+mn-lt"/>
              </a:rPr>
            </a:br>
            <a:r>
              <a:rPr lang="en-US" sz="1700" dirty="0">
                <a:solidFill>
                  <a:schemeClr val="accent1">
                    <a:lumMod val="75000"/>
                  </a:schemeClr>
                </a:solidFill>
                <a:latin typeface="+mn-lt"/>
              </a:rPr>
              <a:t>This slide represents a short guide on how this template should be used, and how the Presentation should be completed.</a:t>
            </a:r>
            <a:br>
              <a:rPr lang="en-US" sz="1700" dirty="0">
                <a:solidFill>
                  <a:schemeClr val="accent1">
                    <a:lumMod val="75000"/>
                  </a:schemeClr>
                </a:solidFill>
                <a:latin typeface="+mn-lt"/>
              </a:rPr>
            </a:br>
            <a:r>
              <a:rPr lang="en-US" sz="1700" dirty="0">
                <a:solidFill>
                  <a:schemeClr val="accent1">
                    <a:lumMod val="75000"/>
                  </a:schemeClr>
                </a:solidFill>
                <a:latin typeface="+mn-lt"/>
              </a:rPr>
              <a:t/>
            </a:r>
            <a:br>
              <a:rPr lang="en-US" sz="1700" dirty="0">
                <a:solidFill>
                  <a:schemeClr val="accent1">
                    <a:lumMod val="75000"/>
                  </a:schemeClr>
                </a:solidFill>
                <a:latin typeface="+mn-lt"/>
              </a:rPr>
            </a:br>
            <a:r>
              <a:rPr lang="en-US" sz="1700" dirty="0">
                <a:solidFill>
                  <a:schemeClr val="accent1">
                    <a:lumMod val="75000"/>
                  </a:schemeClr>
                </a:solidFill>
                <a:latin typeface="+mn-lt"/>
              </a:rPr>
              <a:t>Please note that t</a:t>
            </a:r>
            <a:r>
              <a:rPr lang="en-GB" sz="1700" dirty="0">
                <a:solidFill>
                  <a:schemeClr val="accent1">
                    <a:lumMod val="75000"/>
                  </a:schemeClr>
                </a:solidFill>
                <a:latin typeface="+mn-lt"/>
              </a:rPr>
              <a:t>he text in brackets and bullets indicates which information needs to be completed on the respective slide.</a:t>
            </a:r>
            <a:br>
              <a:rPr lang="en-GB" sz="1700" dirty="0">
                <a:solidFill>
                  <a:schemeClr val="accent1">
                    <a:lumMod val="75000"/>
                  </a:schemeClr>
                </a:solidFill>
                <a:latin typeface="+mn-lt"/>
              </a:rPr>
            </a:br>
            <a:r>
              <a:rPr lang="en-GB" sz="1700" dirty="0">
                <a:solidFill>
                  <a:schemeClr val="accent1">
                    <a:lumMod val="75000"/>
                  </a:schemeClr>
                </a:solidFill>
                <a:latin typeface="+mn-lt"/>
              </a:rPr>
              <a:t>The form of the slides (slide template), text colour, and font (Calibri) are not to be changed.</a:t>
            </a:r>
            <a:br>
              <a:rPr lang="en-GB" sz="1700" dirty="0">
                <a:solidFill>
                  <a:schemeClr val="accent1">
                    <a:lumMod val="75000"/>
                  </a:schemeClr>
                </a:solidFill>
                <a:latin typeface="+mn-lt"/>
              </a:rPr>
            </a:br>
            <a:r>
              <a:rPr lang="en-GB" sz="1700" dirty="0">
                <a:solidFill>
                  <a:schemeClr val="accent1">
                    <a:lumMod val="75000"/>
                  </a:schemeClr>
                </a:solidFill>
                <a:latin typeface="+mn-lt"/>
              </a:rPr>
              <a:t/>
            </a:r>
            <a:br>
              <a:rPr lang="en-GB" sz="1700" dirty="0">
                <a:solidFill>
                  <a:schemeClr val="accent1">
                    <a:lumMod val="75000"/>
                  </a:schemeClr>
                </a:solidFill>
                <a:latin typeface="+mn-lt"/>
              </a:rPr>
            </a:br>
            <a:r>
              <a:rPr lang="en-GB" sz="1700" dirty="0">
                <a:solidFill>
                  <a:schemeClr val="accent1">
                    <a:lumMod val="75000"/>
                  </a:schemeClr>
                </a:solidFill>
                <a:latin typeface="+mn-lt"/>
              </a:rPr>
              <a:t>Please find that the slides may include notes (found at the bottom of the screen), which give further instructions regarding the content of the respective slide.</a:t>
            </a:r>
            <a:br>
              <a:rPr lang="en-GB" sz="1700" dirty="0">
                <a:solidFill>
                  <a:schemeClr val="accent1">
                    <a:lumMod val="75000"/>
                  </a:schemeClr>
                </a:solidFill>
                <a:latin typeface="+mn-lt"/>
              </a:rPr>
            </a:br>
            <a:r>
              <a:rPr lang="en-GB" sz="1700" dirty="0">
                <a:solidFill>
                  <a:schemeClr val="accent1">
                    <a:lumMod val="75000"/>
                  </a:schemeClr>
                </a:solidFill>
                <a:latin typeface="+mn-lt"/>
              </a:rPr>
              <a:t/>
            </a:r>
            <a:br>
              <a:rPr lang="en-GB" sz="1700" dirty="0">
                <a:solidFill>
                  <a:schemeClr val="accent1">
                    <a:lumMod val="75000"/>
                  </a:schemeClr>
                </a:solidFill>
                <a:latin typeface="+mn-lt"/>
              </a:rPr>
            </a:br>
            <a:r>
              <a:rPr lang="en-GB" sz="1700" dirty="0">
                <a:solidFill>
                  <a:schemeClr val="accent1">
                    <a:lumMod val="75000"/>
                  </a:schemeClr>
                </a:solidFill>
                <a:latin typeface="+mn-lt"/>
              </a:rPr>
              <a:t>The slides may also contain examples (e.g.), which are to be used as guidelines. The text boxes which include examples are to be deleted after the completion of the respective slide.</a:t>
            </a:r>
            <a:br>
              <a:rPr lang="en-GB" sz="1700" dirty="0">
                <a:solidFill>
                  <a:schemeClr val="accent1">
                    <a:lumMod val="75000"/>
                  </a:schemeClr>
                </a:solidFill>
                <a:latin typeface="+mn-lt"/>
              </a:rPr>
            </a:br>
            <a:r>
              <a:rPr lang="en-GB" sz="1700" dirty="0">
                <a:solidFill>
                  <a:schemeClr val="accent1">
                    <a:lumMod val="75000"/>
                  </a:schemeClr>
                </a:solidFill>
                <a:latin typeface="+mn-lt"/>
              </a:rPr>
              <a:t/>
            </a:r>
            <a:br>
              <a:rPr lang="en-GB" sz="1700" dirty="0">
                <a:solidFill>
                  <a:schemeClr val="accent1">
                    <a:lumMod val="75000"/>
                  </a:schemeClr>
                </a:solidFill>
                <a:latin typeface="+mn-lt"/>
              </a:rPr>
            </a:br>
            <a:r>
              <a:rPr lang="en-GB" sz="1700" dirty="0">
                <a:solidFill>
                  <a:schemeClr val="accent1">
                    <a:lumMod val="75000"/>
                  </a:schemeClr>
                </a:solidFill>
                <a:latin typeface="+mn-lt"/>
              </a:rPr>
              <a:t>Once the Presentation is completed, please delete this slide.</a:t>
            </a:r>
            <a:br>
              <a:rPr lang="en-GB" sz="1700" dirty="0">
                <a:solidFill>
                  <a:schemeClr val="accent1">
                    <a:lumMod val="75000"/>
                  </a:schemeClr>
                </a:solidFill>
                <a:latin typeface="+mn-lt"/>
              </a:rPr>
            </a:br>
            <a:endParaRPr lang="en-US" sz="1700" dirty="0">
              <a:solidFill>
                <a:schemeClr val="accent1">
                  <a:lumMod val="7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4A2CE96-E7D4-4D89-9E7F-F9A2442185A4}"/>
              </a:ext>
            </a:extLst>
          </p:cNvPr>
          <p:cNvSpPr>
            <a:spLocks noGrp="1" noChangeArrowheads="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The Technology/Innovation </a:t>
            </a:r>
          </a:p>
        </p:txBody>
      </p:sp>
      <p:sp>
        <p:nvSpPr>
          <p:cNvPr id="21507" name="Rectangle 3">
            <a:extLst>
              <a:ext uri="{FF2B5EF4-FFF2-40B4-BE49-F238E27FC236}">
                <a16:creationId xmlns:a16="http://schemas.microsoft.com/office/drawing/2014/main" id="{D1B85BFE-3950-4DE9-AAD9-B77AC22250AF}"/>
              </a:ext>
            </a:extLst>
          </p:cNvPr>
          <p:cNvSpPr>
            <a:spLocks noGrp="1" noChangeArrowheads="1"/>
          </p:cNvSpPr>
          <p:nvPr>
            <p:ph type="body" idx="1"/>
          </p:nvPr>
        </p:nvSpPr>
        <p:spPr bwMode="auto">
          <a:xfrm>
            <a:off x="384175" y="1096963"/>
            <a:ext cx="8229600" cy="34750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defRPr/>
            </a:pPr>
            <a:r>
              <a:rPr sz="1800">
                <a:solidFill>
                  <a:schemeClr val="accent1">
                    <a:lumMod val="75000"/>
                  </a:schemeClr>
                </a:solidFill>
              </a:rPr>
              <a:t>Describe:</a:t>
            </a:r>
          </a:p>
          <a:p>
            <a:pPr>
              <a:defRPr/>
            </a:pPr>
            <a:r>
              <a:rPr sz="1800">
                <a:solidFill>
                  <a:schemeClr val="accent1">
                    <a:lumMod val="75000"/>
                  </a:schemeClr>
                </a:solidFill>
              </a:rPr>
              <a:t>Unmet need that the technology/innovation/product/service will solve </a:t>
            </a:r>
          </a:p>
          <a:p>
            <a:pPr>
              <a:defRPr/>
            </a:pPr>
            <a:r>
              <a:rPr sz="1800">
                <a:solidFill>
                  <a:schemeClr val="accent1">
                    <a:lumMod val="75000"/>
                  </a:schemeClr>
                </a:solidFill>
              </a:rPr>
              <a:t>What makes your technology/product/service innovative?</a:t>
            </a:r>
          </a:p>
          <a:p>
            <a:pPr>
              <a:defRPr/>
            </a:pPr>
            <a:r>
              <a:rPr sz="1800">
                <a:solidFill>
                  <a:schemeClr val="accent1">
                    <a:lumMod val="75000"/>
                  </a:schemeClr>
                </a:solidFill>
              </a:rPr>
              <a:t>Technical advantages/disadvantages over existing solutions on the market</a:t>
            </a:r>
          </a:p>
          <a:p>
            <a:pPr>
              <a:defRPr/>
            </a:pPr>
            <a:r>
              <a:rPr sz="1800">
                <a:solidFill>
                  <a:schemeClr val="accent1">
                    <a:lumMod val="75000"/>
                  </a:schemeClr>
                </a:solidFill>
              </a:rPr>
              <a:t>Technical advantages/disadvantages over solutions currently in development</a:t>
            </a:r>
          </a:p>
          <a:p>
            <a:pPr>
              <a:buFont typeface="Arial" charset="0"/>
              <a:buNone/>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C4BEFBB3-562D-4764-8311-257A52984B3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675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0369BBF-708B-431C-B3C4-460C57898749}"/>
              </a:ext>
            </a:extLst>
          </p:cNvPr>
          <p:cNvSpPr>
            <a:spLocks noGrp="1" noChangeArrowheads="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IP Position And Freedom To Operate</a:t>
            </a:r>
          </a:p>
        </p:txBody>
      </p:sp>
      <p:sp>
        <p:nvSpPr>
          <p:cNvPr id="6" name="Rectangle 3">
            <a:extLst>
              <a:ext uri="{FF2B5EF4-FFF2-40B4-BE49-F238E27FC236}">
                <a16:creationId xmlns:a16="http://schemas.microsoft.com/office/drawing/2014/main" id="{FA95DE68-5914-4DBF-9CF0-B3AEC40A3B32}"/>
              </a:ext>
            </a:extLst>
          </p:cNvPr>
          <p:cNvSpPr txBox="1">
            <a:spLocks noChangeArrowheads="1"/>
          </p:cNvSpPr>
          <p:nvPr/>
        </p:nvSpPr>
        <p:spPr>
          <a:xfrm>
            <a:off x="384175" y="1096963"/>
            <a:ext cx="8229600" cy="4525962"/>
          </a:xfrm>
          <a:prstGeom prst="rect">
            <a:avLst/>
          </a:prstGeom>
        </p:spPr>
        <p:txBody>
          <a:bodyPr/>
          <a:lstStyle/>
          <a:p>
            <a:pPr eaLnBrk="1" hangingPunct="1">
              <a:defRPr/>
            </a:pPr>
            <a:r>
              <a:rPr lang="en-US" dirty="0">
                <a:solidFill>
                  <a:schemeClr val="accent1">
                    <a:lumMod val="75000"/>
                  </a:schemeClr>
                </a:solidFill>
                <a:latin typeface="+mn-lt"/>
                <a:cs typeface="Arial" charset="0"/>
              </a:rPr>
              <a:t>Describe your Intellectual Property (IP) position:</a:t>
            </a:r>
          </a:p>
          <a:p>
            <a:pPr eaLnBrk="1" hangingPunct="1">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Describe the company’s current IP status related to the project</a:t>
            </a:r>
          </a:p>
          <a:p>
            <a:pPr eaLnBrk="1" hangingPunct="1">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Is the patent granted to the date of project submission? If so, provide the information on patent number, date of patent approval, and the name of the patent owner; or if the company has rights to the technology/process/service state the type of agreement which grants those rights</a:t>
            </a:r>
          </a:p>
          <a:p>
            <a:pPr eaLnBrk="1" hangingPunct="1">
              <a:buFont typeface="Arial" pitchFamily="34" charset="0"/>
              <a:buChar char="•"/>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GB" dirty="0">
                <a:solidFill>
                  <a:schemeClr val="accent1">
                    <a:lumMod val="75000"/>
                  </a:schemeClr>
                </a:solidFill>
                <a:latin typeface="+mn-lt"/>
                <a:cs typeface="Arial" charset="0"/>
              </a:rPr>
              <a:t>Is the patent filed to the date of the project submission? If so, provide the number of patent application and the date of application submission</a:t>
            </a:r>
          </a:p>
          <a:p>
            <a:pPr eaLnBrk="1" hangingPunct="1">
              <a:buFont typeface="Arial" pitchFamily="34" charset="0"/>
              <a:buChar char="•"/>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Potential for submission of new patents                                                                                                                                                                                                                                                                                                                                             within the scope of this project (Patent search information (if any))</a:t>
            </a:r>
          </a:p>
        </p:txBody>
      </p:sp>
      <p:cxnSp>
        <p:nvCxnSpPr>
          <p:cNvPr id="4" name="Straight Connector 3">
            <a:extLst>
              <a:ext uri="{FF2B5EF4-FFF2-40B4-BE49-F238E27FC236}">
                <a16:creationId xmlns:a16="http://schemas.microsoft.com/office/drawing/2014/main" id="{D61435A2-9B1B-4906-8AE5-DF67A93AD052}"/>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4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131E520-1D60-41E8-94DF-FBB288F775D2}"/>
              </a:ext>
            </a:extLst>
          </p:cNvPr>
          <p:cNvSpPr>
            <a:spLocks noGrp="1"/>
          </p:cNvSpPr>
          <p:nvPr>
            <p:ph type="title"/>
          </p:nvPr>
        </p:nvSpPr>
        <p:spPr>
          <a:xfrm>
            <a:off x="457200" y="152400"/>
            <a:ext cx="8229600" cy="563563"/>
          </a:xfrm>
          <a:extLst/>
        </p:spPr>
        <p:txBody>
          <a:bodyPr rtlCol="0" anchor="t">
            <a:normAutofit/>
          </a:bodyPr>
          <a:lstStyle/>
          <a:p>
            <a:pPr>
              <a:defRPr/>
            </a:pPr>
            <a:r>
              <a:rPr lang="en-GB" sz="2800" b="1">
                <a:solidFill>
                  <a:schemeClr val="accent1">
                    <a:lumMod val="75000"/>
                  </a:schemeClr>
                </a:solidFill>
              </a:rPr>
              <a:t>Type and Level of Co-financing</a:t>
            </a:r>
            <a:endParaRPr lang="en-US" sz="2800" b="1">
              <a:solidFill>
                <a:schemeClr val="accent1">
                  <a:lumMod val="75000"/>
                </a:schemeClr>
              </a:solidFill>
            </a:endParaRPr>
          </a:p>
        </p:txBody>
      </p:sp>
      <p:sp>
        <p:nvSpPr>
          <p:cNvPr id="18435" name="Content Placeholder 2">
            <a:extLst>
              <a:ext uri="{FF2B5EF4-FFF2-40B4-BE49-F238E27FC236}">
                <a16:creationId xmlns:a16="http://schemas.microsoft.com/office/drawing/2014/main" id="{9F68E25D-8966-4341-BCBD-0E272ABED0D3}"/>
              </a:ext>
            </a:extLst>
          </p:cNvPr>
          <p:cNvSpPr>
            <a:spLocks noGrp="1"/>
          </p:cNvSpPr>
          <p:nvPr>
            <p:ph idx="1"/>
          </p:nvPr>
        </p:nvSpPr>
        <p:spPr bwMode="auto">
          <a:xfrm>
            <a:off x="384175" y="1096963"/>
            <a:ext cx="8610600" cy="2514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GB" sz="1800">
                <a:solidFill>
                  <a:schemeClr val="accent1">
                    <a:lumMod val="75000"/>
                  </a:schemeClr>
                </a:solidFill>
              </a:rPr>
              <a:t>[*amount*] €, [Name of the Investor/Co-financing partner(s)], Origin of funds;</a:t>
            </a:r>
          </a:p>
          <a:p>
            <a:pPr>
              <a:defRPr/>
            </a:pPr>
            <a:r>
              <a:rPr lang="en-GB" sz="1800">
                <a:solidFill>
                  <a:schemeClr val="accent1">
                    <a:lumMod val="75000"/>
                  </a:schemeClr>
                </a:solidFill>
              </a:rPr>
              <a:t>[*amount*] €, [Name of the Investor/Co-financing partner(s)] Origin of funds;</a:t>
            </a:r>
          </a:p>
          <a:p>
            <a:pPr>
              <a:defRPr/>
            </a:pPr>
            <a:r>
              <a:rPr lang="en-GB" sz="1800">
                <a:solidFill>
                  <a:schemeClr val="accent1">
                    <a:lumMod val="75000"/>
                  </a:schemeClr>
                </a:solidFill>
              </a:rPr>
              <a:t>Previously received investment</a:t>
            </a:r>
          </a:p>
          <a:p>
            <a:pPr marL="0" indent="0">
              <a:buFont typeface="Arial" charset="0"/>
              <a:buNone/>
              <a:defRPr/>
            </a:pPr>
            <a:endParaRPr lang="en-GB" sz="1800">
              <a:solidFill>
                <a:schemeClr val="accent1">
                  <a:lumMod val="75000"/>
                </a:schemeClr>
              </a:solidFill>
            </a:endParaRPr>
          </a:p>
          <a:p>
            <a:pPr indent="0">
              <a:spcBef>
                <a:spcPct val="0"/>
              </a:spcBef>
              <a:spcAft>
                <a:spcPct val="0"/>
              </a:spcAft>
              <a:buFont typeface="Arial" charset="0"/>
              <a:buNone/>
              <a:defRPr/>
            </a:pPr>
            <a:endParaRPr sz="1800">
              <a:solidFill>
                <a:schemeClr val="accent1">
                  <a:lumMod val="75000"/>
                </a:schemeClr>
              </a:solidFill>
            </a:endParaRPr>
          </a:p>
        </p:txBody>
      </p:sp>
      <p:cxnSp>
        <p:nvCxnSpPr>
          <p:cNvPr id="6" name="Straight Connector 5">
            <a:extLst>
              <a:ext uri="{FF2B5EF4-FFF2-40B4-BE49-F238E27FC236}">
                <a16:creationId xmlns:a16="http://schemas.microsoft.com/office/drawing/2014/main" id="{A5AF0413-7C49-4D9E-B849-9FF0E3C84AB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25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986A5B8-C847-4197-AEC9-01340CCC3C00}"/>
              </a:ext>
            </a:extLst>
          </p:cNvPr>
          <p:cNvSpPr>
            <a:spLocks noGrp="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SWOT</a:t>
            </a:r>
          </a:p>
        </p:txBody>
      </p:sp>
      <p:sp>
        <p:nvSpPr>
          <p:cNvPr id="53251" name="Content Placeholder 2">
            <a:extLst>
              <a:ext uri="{FF2B5EF4-FFF2-40B4-BE49-F238E27FC236}">
                <a16:creationId xmlns:a16="http://schemas.microsoft.com/office/drawing/2014/main" id="{C76D84CD-1C0F-4BED-9E79-BE8E5E759731}"/>
              </a:ext>
            </a:extLst>
          </p:cNvPr>
          <p:cNvSpPr>
            <a:spLocks noGrp="1"/>
          </p:cNvSpPr>
          <p:nvPr>
            <p:ph idx="1"/>
          </p:nvPr>
        </p:nvSpPr>
        <p:spPr bwMode="auto">
          <a:xfrm>
            <a:off x="384175" y="1096963"/>
            <a:ext cx="8229600" cy="4846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buFont typeface="Arial" panose="020B0604020202020204" pitchFamily="34" charset="0"/>
              <a:buChar char="•"/>
            </a:pPr>
            <a:endParaRPr altLang="en-US" sz="1800"/>
          </a:p>
          <a:p>
            <a:pPr>
              <a:lnSpc>
                <a:spcPct val="80000"/>
              </a:lnSpc>
              <a:buFont typeface="Arial" panose="020B0604020202020204" pitchFamily="34" charset="0"/>
              <a:buChar char="•"/>
            </a:pPr>
            <a:endParaRPr altLang="en-US" sz="1800"/>
          </a:p>
        </p:txBody>
      </p:sp>
      <p:cxnSp>
        <p:nvCxnSpPr>
          <p:cNvPr id="4" name="Straight Connector 3">
            <a:extLst>
              <a:ext uri="{FF2B5EF4-FFF2-40B4-BE49-F238E27FC236}">
                <a16:creationId xmlns:a16="http://schemas.microsoft.com/office/drawing/2014/main" id="{4C147545-5E8D-43BC-AEE3-044B86C81F6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F5371FF6-AB9B-4C72-9881-43EBC40C9A40}"/>
              </a:ext>
            </a:extLst>
          </p:cNvPr>
          <p:cNvGraphicFramePr>
            <a:graphicFrameLocks noGrp="1"/>
          </p:cNvGraphicFramePr>
          <p:nvPr/>
        </p:nvGraphicFramePr>
        <p:xfrm>
          <a:off x="685800" y="1066800"/>
          <a:ext cx="7772400" cy="4770439"/>
        </p:xfrm>
        <a:graphic>
          <a:graphicData uri="http://schemas.openxmlformats.org/drawingml/2006/table">
            <a:tbl>
              <a:tblPr firstRow="1" bandRow="1">
                <a:tableStyleId>{69CF1AB2-1976-4502-BF36-3FF5EA218861}</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609641">
                <a:tc>
                  <a:txBody>
                    <a:bodyPr/>
                    <a:lstStyle/>
                    <a:p>
                      <a:pPr algn="ctr"/>
                      <a:r>
                        <a:rPr lang="en-US" sz="2000" b="1" dirty="0">
                          <a:solidFill>
                            <a:schemeClr val="accent1">
                              <a:lumMod val="75000"/>
                            </a:schemeClr>
                          </a:solidFill>
                        </a:rPr>
                        <a:t>Strengths</a:t>
                      </a:r>
                      <a:r>
                        <a:rPr lang="en-US" sz="2000" b="1" baseline="0" dirty="0">
                          <a:solidFill>
                            <a:schemeClr val="accent1">
                              <a:lumMod val="75000"/>
                            </a:schemeClr>
                          </a:solidFill>
                        </a:rPr>
                        <a:t> </a:t>
                      </a:r>
                      <a:endParaRPr lang="en-US" sz="2000" b="1" dirty="0">
                        <a:solidFill>
                          <a:schemeClr val="accent1">
                            <a:lumMod val="75000"/>
                          </a:schemeClr>
                        </a:solidFill>
                      </a:endParaRPr>
                    </a:p>
                  </a:txBody>
                  <a:tcPr marT="45723" marB="45723" anchor="ctr"/>
                </a:tc>
                <a:tc>
                  <a:txBody>
                    <a:bodyPr/>
                    <a:lstStyle/>
                    <a:p>
                      <a:pPr algn="ctr"/>
                      <a:r>
                        <a:rPr lang="en-US" sz="2000" b="1" dirty="0">
                          <a:solidFill>
                            <a:schemeClr val="accent1">
                              <a:lumMod val="75000"/>
                            </a:schemeClr>
                          </a:solidFill>
                        </a:rPr>
                        <a:t>Weaknesses</a:t>
                      </a:r>
                      <a:r>
                        <a:rPr lang="en-US" sz="2000" b="1" baseline="0" dirty="0">
                          <a:solidFill>
                            <a:schemeClr val="accent1">
                              <a:lumMod val="75000"/>
                            </a:schemeClr>
                          </a:solidFill>
                        </a:rPr>
                        <a:t> </a:t>
                      </a:r>
                      <a:endParaRPr lang="en-US" sz="2000" b="1" dirty="0">
                        <a:solidFill>
                          <a:schemeClr val="accent1">
                            <a:lumMod val="75000"/>
                          </a:schemeClr>
                        </a:solidFill>
                      </a:endParaRPr>
                    </a:p>
                  </a:txBody>
                  <a:tcPr marT="45723" marB="45723" anchor="ctr"/>
                </a:tc>
                <a:extLst>
                  <a:ext uri="{0D108BD9-81ED-4DB2-BD59-A6C34878D82A}">
                    <a16:rowId xmlns:a16="http://schemas.microsoft.com/office/drawing/2014/main" val="10000"/>
                  </a:ext>
                </a:extLst>
              </a:tr>
              <a:tr h="1798440">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extLst>
                  <a:ext uri="{0D108BD9-81ED-4DB2-BD59-A6C34878D82A}">
                    <a16:rowId xmlns:a16="http://schemas.microsoft.com/office/drawing/2014/main" val="10001"/>
                  </a:ext>
                </a:extLst>
              </a:tr>
              <a:tr h="563918">
                <a:tc>
                  <a:txBody>
                    <a:bodyPr/>
                    <a:lstStyle/>
                    <a:p>
                      <a:pPr algn="ctr"/>
                      <a:r>
                        <a:rPr lang="en-US" sz="2000" b="1" dirty="0">
                          <a:solidFill>
                            <a:schemeClr val="accent1">
                              <a:lumMod val="75000"/>
                            </a:schemeClr>
                          </a:solidFill>
                        </a:rPr>
                        <a:t>Opportunities </a:t>
                      </a:r>
                    </a:p>
                  </a:txBody>
                  <a:tcPr marT="45723" marB="45723" anchor="ctr"/>
                </a:tc>
                <a:tc>
                  <a:txBody>
                    <a:bodyPr/>
                    <a:lstStyle/>
                    <a:p>
                      <a:pPr algn="ctr"/>
                      <a:r>
                        <a:rPr lang="en-US" sz="2000" b="1" dirty="0">
                          <a:solidFill>
                            <a:schemeClr val="accent1">
                              <a:lumMod val="75000"/>
                            </a:schemeClr>
                          </a:solidFill>
                        </a:rPr>
                        <a:t>Threats </a:t>
                      </a:r>
                    </a:p>
                  </a:txBody>
                  <a:tcPr marT="45723" marB="45723" anchor="ctr"/>
                </a:tc>
                <a:extLst>
                  <a:ext uri="{0D108BD9-81ED-4DB2-BD59-A6C34878D82A}">
                    <a16:rowId xmlns:a16="http://schemas.microsoft.com/office/drawing/2014/main" val="10002"/>
                  </a:ext>
                </a:extLst>
              </a:tr>
              <a:tr h="1798440">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2347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154F381-75CA-45C9-8ED7-5A7BE7246B07}"/>
              </a:ext>
            </a:extLst>
          </p:cNvPr>
          <p:cNvSpPr>
            <a:spLocks noGrp="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Milestones and Deliverables</a:t>
            </a:r>
          </a:p>
        </p:txBody>
      </p:sp>
      <p:cxnSp>
        <p:nvCxnSpPr>
          <p:cNvPr id="4" name="Straight Connector 3">
            <a:extLst>
              <a:ext uri="{FF2B5EF4-FFF2-40B4-BE49-F238E27FC236}">
                <a16:creationId xmlns:a16="http://schemas.microsoft.com/office/drawing/2014/main" id="{59C3C14E-8B23-44DD-B1C3-CE3658350846}"/>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4543B573-3049-4F4A-89B6-13D24146CB78}"/>
              </a:ext>
            </a:extLst>
          </p:cNvPr>
          <p:cNvGraphicFramePr>
            <a:graphicFrameLocks noGrp="1"/>
          </p:cNvGraphicFramePr>
          <p:nvPr/>
        </p:nvGraphicFramePr>
        <p:xfrm>
          <a:off x="384175" y="1096963"/>
          <a:ext cx="8226425" cy="4770436"/>
        </p:xfrm>
        <a:graphic>
          <a:graphicData uri="http://schemas.openxmlformats.org/drawingml/2006/table">
            <a:tbl>
              <a:tblPr firstRow="1" firstCol="1" bandRow="1">
                <a:tableStyleId>{5C22544A-7EE6-4342-B048-85BDC9FD1C3A}</a:tableStyleId>
              </a:tblPr>
              <a:tblGrid>
                <a:gridCol w="942077">
                  <a:extLst>
                    <a:ext uri="{9D8B030D-6E8A-4147-A177-3AD203B41FA5}">
                      <a16:colId xmlns:a16="http://schemas.microsoft.com/office/drawing/2014/main" val="20000"/>
                    </a:ext>
                  </a:extLst>
                </a:gridCol>
                <a:gridCol w="3651499">
                  <a:extLst>
                    <a:ext uri="{9D8B030D-6E8A-4147-A177-3AD203B41FA5}">
                      <a16:colId xmlns:a16="http://schemas.microsoft.com/office/drawing/2014/main" val="20001"/>
                    </a:ext>
                  </a:extLst>
                </a:gridCol>
                <a:gridCol w="3632849">
                  <a:extLst>
                    <a:ext uri="{9D8B030D-6E8A-4147-A177-3AD203B41FA5}">
                      <a16:colId xmlns:a16="http://schemas.microsoft.com/office/drawing/2014/main" val="20002"/>
                    </a:ext>
                  </a:extLst>
                </a:gridCol>
              </a:tblGrid>
              <a:tr h="737249">
                <a:tc>
                  <a:txBody>
                    <a:bodyPr/>
                    <a:lstStyle/>
                    <a:p>
                      <a:pPr algn="ctr"/>
                      <a:r>
                        <a:rPr lang="en-US" sz="1100" b="1" dirty="0"/>
                        <a:t>QUARTER</a:t>
                      </a:r>
                    </a:p>
                  </a:txBody>
                  <a:tcPr/>
                </a:tc>
                <a:tc>
                  <a:txBody>
                    <a:bodyPr/>
                    <a:lstStyle/>
                    <a:p>
                      <a:pPr algn="ctr"/>
                      <a:r>
                        <a:rPr lang="en-US" sz="1400" b="1" dirty="0"/>
                        <a:t>PLANNED MILESTONE</a:t>
                      </a:r>
                    </a:p>
                  </a:txBody>
                  <a:tcPr/>
                </a:tc>
                <a:tc>
                  <a:txBody>
                    <a:bodyPr/>
                    <a:lstStyle/>
                    <a:p>
                      <a:pPr algn="ctr"/>
                      <a:r>
                        <a:rPr lang="en-US" sz="1400" b="1" dirty="0"/>
                        <a:t>DESCRIPTION</a:t>
                      </a:r>
                      <a:r>
                        <a:rPr lang="en-US" sz="1400" b="1" baseline="0" dirty="0"/>
                        <a:t> OF TASKS RELATED TO MILESTONES</a:t>
                      </a:r>
                      <a:endParaRPr lang="en-US" sz="1400" b="1" dirty="0"/>
                    </a:p>
                  </a:txBody>
                  <a:tcPr/>
                </a:tc>
                <a:extLst>
                  <a:ext uri="{0D108BD9-81ED-4DB2-BD59-A6C34878D82A}">
                    <a16:rowId xmlns:a16="http://schemas.microsoft.com/office/drawing/2014/main" val="10000"/>
                  </a:ext>
                </a:extLst>
              </a:tr>
              <a:tr h="997455">
                <a:tc>
                  <a:txBody>
                    <a:bodyPr/>
                    <a:lstStyle/>
                    <a:p>
                      <a:pPr algn="ctr"/>
                      <a:r>
                        <a:rPr lang="en-US" sz="1400" dirty="0">
                          <a:solidFill>
                            <a:schemeClr val="bg1"/>
                          </a:solidFill>
                        </a:rPr>
                        <a:t>1</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1"/>
                  </a:ext>
                </a:extLst>
              </a:tr>
              <a:tr h="975771">
                <a:tc>
                  <a:txBody>
                    <a:bodyPr/>
                    <a:lstStyle/>
                    <a:p>
                      <a:pPr algn="ctr"/>
                      <a:r>
                        <a:rPr lang="en-US" sz="1400" dirty="0">
                          <a:solidFill>
                            <a:schemeClr val="bg1"/>
                          </a:solidFill>
                        </a:rPr>
                        <a:t>2</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2"/>
                  </a:ext>
                </a:extLst>
              </a:tr>
              <a:tr h="1084190">
                <a:tc>
                  <a:txBody>
                    <a:bodyPr/>
                    <a:lstStyle/>
                    <a:p>
                      <a:pPr algn="ctr"/>
                      <a:r>
                        <a:rPr lang="en-US" sz="1400" dirty="0">
                          <a:solidFill>
                            <a:schemeClr val="bg1"/>
                          </a:solidFill>
                        </a:rPr>
                        <a:t>3</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3"/>
                  </a:ext>
                </a:extLst>
              </a:tr>
              <a:tr h="975771">
                <a:tc>
                  <a:txBody>
                    <a:bodyPr/>
                    <a:lstStyle/>
                    <a:p>
                      <a:pPr algn="ctr"/>
                      <a:r>
                        <a:rPr lang="en-US" sz="1400" dirty="0">
                          <a:solidFill>
                            <a:schemeClr val="bg1"/>
                          </a:solidFill>
                        </a:rPr>
                        <a:t>4</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10056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14B8408-79A7-4324-BFC9-BA62E0009FF0}"/>
              </a:ext>
            </a:extLst>
          </p:cNvPr>
          <p:cNvSpPr>
            <a:spLocks noGrp="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Project Budget</a:t>
            </a:r>
          </a:p>
        </p:txBody>
      </p:sp>
      <p:cxnSp>
        <p:nvCxnSpPr>
          <p:cNvPr id="4" name="Straight Connector 3">
            <a:extLst>
              <a:ext uri="{FF2B5EF4-FFF2-40B4-BE49-F238E27FC236}">
                <a16:creationId xmlns:a16="http://schemas.microsoft.com/office/drawing/2014/main" id="{C130E012-54A5-49F3-B6CD-7B0E7D45DDD7}"/>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7" name="Table 6">
            <a:extLst>
              <a:ext uri="{FF2B5EF4-FFF2-40B4-BE49-F238E27FC236}">
                <a16:creationId xmlns:a16="http://schemas.microsoft.com/office/drawing/2014/main" id="{0E62DE2E-0835-4ADA-B9A7-2DBB2569F19C}"/>
              </a:ext>
            </a:extLst>
          </p:cNvPr>
          <p:cNvGraphicFramePr>
            <a:graphicFrameLocks noGrp="1"/>
          </p:cNvGraphicFramePr>
          <p:nvPr>
            <p:extLst>
              <p:ext uri="{D42A27DB-BD31-4B8C-83A1-F6EECF244321}">
                <p14:modId xmlns:p14="http://schemas.microsoft.com/office/powerpoint/2010/main" val="3071387042"/>
              </p:ext>
            </p:extLst>
          </p:nvPr>
        </p:nvGraphicFramePr>
        <p:xfrm>
          <a:off x="533400" y="714375"/>
          <a:ext cx="7924800" cy="3381449"/>
        </p:xfrm>
        <a:graphic>
          <a:graphicData uri="http://schemas.openxmlformats.org/drawingml/2006/table">
            <a:tbl>
              <a:tblPr firstRow="1" firstCol="1" bandRow="1">
                <a:tableStyleId>{5C22544A-7EE6-4342-B048-85BDC9FD1C3A}</a:tableStyleId>
              </a:tblPr>
              <a:tblGrid>
                <a:gridCol w="5310317">
                  <a:extLst>
                    <a:ext uri="{9D8B030D-6E8A-4147-A177-3AD203B41FA5}">
                      <a16:colId xmlns:a16="http://schemas.microsoft.com/office/drawing/2014/main" val="20000"/>
                    </a:ext>
                  </a:extLst>
                </a:gridCol>
                <a:gridCol w="2614483">
                  <a:extLst>
                    <a:ext uri="{9D8B030D-6E8A-4147-A177-3AD203B41FA5}">
                      <a16:colId xmlns:a16="http://schemas.microsoft.com/office/drawing/2014/main" val="20001"/>
                    </a:ext>
                  </a:extLst>
                </a:gridCol>
              </a:tblGrid>
              <a:tr h="632443">
                <a:tc>
                  <a:txBody>
                    <a:bodyPr/>
                    <a:lstStyle/>
                    <a:p>
                      <a:r>
                        <a:rPr lang="en-US" sz="1500" dirty="0"/>
                        <a:t>Category</a:t>
                      </a:r>
                    </a:p>
                  </a:txBody>
                  <a:tcPr marL="91439" marR="91439" marT="45724" marB="45724" anchor="ctr"/>
                </a:tc>
                <a:tc>
                  <a:txBody>
                    <a:bodyPr/>
                    <a:lstStyle/>
                    <a:p>
                      <a:pPr algn="ctr"/>
                      <a:r>
                        <a:rPr lang="en-US" sz="1500" dirty="0"/>
                        <a:t>Total </a:t>
                      </a:r>
                      <a:r>
                        <a:rPr lang="en-US" sz="1500" dirty="0" smtClean="0"/>
                        <a:t>(</a:t>
                      </a:r>
                      <a:r>
                        <a:rPr lang="en-US" sz="1500" dirty="0"/>
                        <a:t>€)</a:t>
                      </a:r>
                    </a:p>
                  </a:txBody>
                  <a:tcPr marL="91439" marR="91439" marT="45724" marB="45724" anchor="ctr"/>
                </a:tc>
                <a:extLst>
                  <a:ext uri="{0D108BD9-81ED-4DB2-BD59-A6C34878D82A}">
                    <a16:rowId xmlns:a16="http://schemas.microsoft.com/office/drawing/2014/main" val="10000"/>
                  </a:ext>
                </a:extLst>
              </a:tr>
              <a:tr h="371915">
                <a:tc>
                  <a:txBody>
                    <a:bodyPr/>
                    <a:lstStyle/>
                    <a:p>
                      <a:r>
                        <a:rPr lang="en-US" sz="1500" dirty="0"/>
                        <a:t>Salaries</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1"/>
                  </a:ext>
                </a:extLst>
              </a:tr>
              <a:tr h="320024">
                <a:tc>
                  <a:txBody>
                    <a:bodyPr/>
                    <a:lstStyle/>
                    <a:p>
                      <a:r>
                        <a:rPr lang="en-US" sz="1500" dirty="0"/>
                        <a:t>Purchased equipment</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2"/>
                  </a:ext>
                </a:extLst>
              </a:tr>
              <a:tr h="320024">
                <a:tc>
                  <a:txBody>
                    <a:bodyPr/>
                    <a:lstStyle/>
                    <a:p>
                      <a:r>
                        <a:rPr lang="en-US" sz="1500" dirty="0"/>
                        <a:t>Leased or rented equipment</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3"/>
                  </a:ext>
                </a:extLst>
              </a:tr>
              <a:tr h="320024">
                <a:tc>
                  <a:txBody>
                    <a:bodyPr/>
                    <a:lstStyle/>
                    <a:p>
                      <a:r>
                        <a:rPr lang="en-US" sz="1500" dirty="0"/>
                        <a:t>Office</a:t>
                      </a:r>
                      <a:r>
                        <a:rPr lang="sr-Latn-RS" sz="1500" dirty="0"/>
                        <a:t>s</a:t>
                      </a:r>
                      <a:r>
                        <a:rPr lang="sr-Latn-RS" sz="1500" baseline="0" dirty="0"/>
                        <a:t> </a:t>
                      </a:r>
                      <a:r>
                        <a:rPr lang="en-US" sz="1500" dirty="0"/>
                        <a:t>and business support</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4"/>
                  </a:ext>
                </a:extLst>
              </a:tr>
              <a:tr h="371915">
                <a:tc>
                  <a:txBody>
                    <a:bodyPr/>
                    <a:lstStyle/>
                    <a:p>
                      <a:r>
                        <a:rPr lang="en-US" sz="1500" dirty="0"/>
                        <a:t>R&amp;D services, subcontracts </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6"/>
                  </a:ext>
                </a:extLst>
              </a:tr>
              <a:tr h="371915">
                <a:tc>
                  <a:txBody>
                    <a:bodyPr/>
                    <a:lstStyle/>
                    <a:p>
                      <a:r>
                        <a:rPr lang="en-US" sz="1500" dirty="0"/>
                        <a:t>R&amp;D experts/advisors</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7"/>
                  </a:ext>
                </a:extLst>
              </a:tr>
              <a:tr h="338505">
                <a:tc>
                  <a:txBody>
                    <a:bodyPr/>
                    <a:lstStyle/>
                    <a:p>
                      <a:r>
                        <a:rPr lang="en-US" sz="1500" dirty="0"/>
                        <a:t>Patent</a:t>
                      </a:r>
                      <a:r>
                        <a:rPr lang="en-US" sz="1500" baseline="0" dirty="0"/>
                        <a:t> </a:t>
                      </a:r>
                      <a:r>
                        <a:rPr lang="en-US" sz="1500" dirty="0"/>
                        <a:t>application &amp; fees</a:t>
                      </a:r>
                      <a:r>
                        <a:rPr lang="sr-Latn-RS" sz="1500" dirty="0"/>
                        <a:t>, certifications</a:t>
                      </a:r>
                      <a:endParaRPr lang="en-US" sz="1500" dirty="0"/>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8"/>
                  </a:ext>
                </a:extLst>
              </a:tr>
              <a:tr h="334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SUB-TOTAL (€)</a:t>
                      </a:r>
                    </a:p>
                  </a:txBody>
                  <a:tcPr marL="91439" marR="91439" marT="45724" marB="45724" anchor="ctr">
                    <a:solidFill>
                      <a:schemeClr val="accent1"/>
                    </a:solidFill>
                  </a:tcP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84085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CB4FF1-307B-453A-88E5-BE3B9998FDC5}"/>
              </a:ext>
            </a:extLst>
          </p:cNvPr>
          <p:cNvSpPr txBox="1">
            <a:spLocks/>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Risk Management</a:t>
            </a:r>
          </a:p>
        </p:txBody>
      </p:sp>
      <p:cxnSp>
        <p:nvCxnSpPr>
          <p:cNvPr id="6" name="Straight Connector 5">
            <a:extLst>
              <a:ext uri="{FF2B5EF4-FFF2-40B4-BE49-F238E27FC236}">
                <a16:creationId xmlns:a16="http://schemas.microsoft.com/office/drawing/2014/main" id="{561901FA-0096-413A-8EEC-58945A2D7AA2}"/>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91FBFD80-014A-44B8-B84D-806AE5887B7D}"/>
              </a:ext>
            </a:extLst>
          </p:cNvPr>
          <p:cNvSpPr txBox="1">
            <a:spLocks/>
          </p:cNvSpPr>
          <p:nvPr/>
        </p:nvSpPr>
        <p:spPr bwMode="auto">
          <a:xfrm>
            <a:off x="384175" y="1096963"/>
            <a:ext cx="8229600"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extLst>
      <p:ext uri="{BB962C8B-B14F-4D97-AF65-F5344CB8AC3E}">
        <p14:creationId xmlns:p14="http://schemas.microsoft.com/office/powerpoint/2010/main" val="1095788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4D502AE-3EB7-494A-93D1-5997264836A0}"/>
              </a:ext>
            </a:extLst>
          </p:cNvPr>
          <p:cNvSpPr>
            <a:spLocks noGrp="1" noChangeArrowheads="1"/>
          </p:cNvSpPr>
          <p:nvPr>
            <p:ph type="title"/>
          </p:nvPr>
        </p:nvSpPr>
        <p:spPr>
          <a:xfrm>
            <a:off x="457200" y="122238"/>
            <a:ext cx="8229600" cy="563562"/>
          </a:xfrm>
          <a:extLst/>
        </p:spPr>
        <p:txBody>
          <a:bodyPr rtlCol="0" anchor="t">
            <a:normAutofit/>
          </a:bodyPr>
          <a:lstStyle/>
          <a:p>
            <a:pPr>
              <a:defRPr/>
            </a:pPr>
            <a:r>
              <a:rPr lang="sr-Latn-RS" sz="2800" b="1">
                <a:solidFill>
                  <a:schemeClr val="accent1">
                    <a:lumMod val="75000"/>
                  </a:schemeClr>
                </a:solidFill>
              </a:rPr>
              <a:t>About the </a:t>
            </a:r>
            <a:r>
              <a:rPr lang="en-US" sz="2800" b="1">
                <a:solidFill>
                  <a:schemeClr val="accent1">
                    <a:lumMod val="75000"/>
                  </a:schemeClr>
                </a:solidFill>
              </a:rPr>
              <a:t>C</a:t>
            </a:r>
            <a:r>
              <a:rPr lang="sr-Latn-RS" sz="2800" b="1">
                <a:solidFill>
                  <a:schemeClr val="accent1">
                    <a:lumMod val="75000"/>
                  </a:schemeClr>
                </a:solidFill>
              </a:rPr>
              <a:t>ompany</a:t>
            </a:r>
            <a:endParaRPr lang="en-US" sz="2800" b="1">
              <a:solidFill>
                <a:schemeClr val="accent1">
                  <a:lumMod val="75000"/>
                </a:schemeClr>
              </a:solidFill>
            </a:endParaRPr>
          </a:p>
        </p:txBody>
      </p:sp>
      <p:sp>
        <p:nvSpPr>
          <p:cNvPr id="15363" name="Rectangle 3">
            <a:extLst>
              <a:ext uri="{FF2B5EF4-FFF2-40B4-BE49-F238E27FC236}">
                <a16:creationId xmlns:a16="http://schemas.microsoft.com/office/drawing/2014/main" id="{4694D327-B560-43A1-825A-149727B7D156}"/>
              </a:ext>
            </a:extLst>
          </p:cNvPr>
          <p:cNvSpPr>
            <a:spLocks noGrp="1" noChangeArrowheads="1"/>
          </p:cNvSpPr>
          <p:nvPr>
            <p:ph idx="1"/>
          </p:nvPr>
        </p:nvSpPr>
        <p:spPr bwMode="auto">
          <a:xfrm>
            <a:off x="381000" y="1096963"/>
            <a:ext cx="8534400" cy="48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Date of establishment</a:t>
            </a:r>
          </a:p>
          <a:p>
            <a:pPr>
              <a:defRPr/>
            </a:pPr>
            <a:r>
              <a:rPr sz="1800">
                <a:solidFill>
                  <a:schemeClr val="accent1">
                    <a:lumMod val="75000"/>
                  </a:schemeClr>
                </a:solidFill>
              </a:rPr>
              <a:t>Company location, other facilities and their location</a:t>
            </a:r>
          </a:p>
          <a:p>
            <a:pPr>
              <a:defRPr/>
            </a:pPr>
            <a:r>
              <a:rPr lang="en-GB" sz="1800">
                <a:solidFill>
                  <a:schemeClr val="accent1">
                    <a:lumMod val="75000"/>
                  </a:schemeClr>
                </a:solidFill>
              </a:rPr>
              <a:t>Number of employees</a:t>
            </a:r>
          </a:p>
          <a:p>
            <a:pPr>
              <a:defRPr/>
            </a:pPr>
            <a:r>
              <a:rPr lang="sr-Latn-RS" sz="1800">
                <a:solidFill>
                  <a:schemeClr val="accent1">
                    <a:lumMod val="75000"/>
                  </a:schemeClr>
                </a:solidFill>
              </a:rPr>
              <a:t>Industry the company </a:t>
            </a:r>
            <a:r>
              <a:rPr sz="1800">
                <a:solidFill>
                  <a:schemeClr val="accent1">
                    <a:lumMod val="75000"/>
                  </a:schemeClr>
                </a:solidFill>
              </a:rPr>
              <a:t>operates</a:t>
            </a:r>
            <a:r>
              <a:rPr lang="sr-Latn-RS" sz="1800">
                <a:solidFill>
                  <a:schemeClr val="accent1">
                    <a:lumMod val="75000"/>
                  </a:schemeClr>
                </a:solidFill>
              </a:rPr>
              <a:t> in</a:t>
            </a:r>
            <a:endParaRPr sz="1800">
              <a:solidFill>
                <a:schemeClr val="accent1">
                  <a:lumMod val="75000"/>
                </a:schemeClr>
              </a:solidFill>
            </a:endParaRPr>
          </a:p>
          <a:p>
            <a:pPr>
              <a:defRPr/>
            </a:pPr>
            <a:r>
              <a:rPr sz="1800">
                <a:solidFill>
                  <a:schemeClr val="accent1">
                    <a:lumMod val="75000"/>
                  </a:schemeClr>
                </a:solidFill>
              </a:rPr>
              <a:t>Company ownership</a:t>
            </a:r>
          </a:p>
        </p:txBody>
      </p:sp>
      <p:cxnSp>
        <p:nvCxnSpPr>
          <p:cNvPr id="5" name="Straight Connector 4">
            <a:extLst>
              <a:ext uri="{FF2B5EF4-FFF2-40B4-BE49-F238E27FC236}">
                <a16:creationId xmlns:a16="http://schemas.microsoft.com/office/drawing/2014/main" id="{997765C2-20C7-454B-BE47-80102DE1651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864007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BE02085-3315-47ED-B23D-890A25AD4FE6}"/>
              </a:ext>
            </a:extLst>
          </p:cNvPr>
          <p:cNvSpPr>
            <a:spLocks noGrp="1" noChangeArrowheads="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Key project staff and credentials</a:t>
            </a:r>
          </a:p>
        </p:txBody>
      </p:sp>
      <p:sp>
        <p:nvSpPr>
          <p:cNvPr id="16387" name="Rectangle 3">
            <a:extLst>
              <a:ext uri="{FF2B5EF4-FFF2-40B4-BE49-F238E27FC236}">
                <a16:creationId xmlns:a16="http://schemas.microsoft.com/office/drawing/2014/main" id="{8E5BBA4F-5C23-4F45-8051-341261DA91EA}"/>
              </a:ext>
            </a:extLst>
          </p:cNvPr>
          <p:cNvSpPr>
            <a:spLocks noGrp="1" noChangeArrowheads="1"/>
          </p:cNvSpPr>
          <p:nvPr>
            <p:ph idx="1"/>
          </p:nvPr>
        </p:nvSpPr>
        <p:spPr bwMode="auto">
          <a:xfrm>
            <a:off x="384175" y="1096963"/>
            <a:ext cx="7620000" cy="2286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[First Name, Last Name], Company Founder; his/her credentials</a:t>
            </a:r>
          </a:p>
          <a:p>
            <a:pPr>
              <a:defRPr/>
            </a:pPr>
            <a:r>
              <a:rPr sz="1800">
                <a:solidFill>
                  <a:schemeClr val="accent1">
                    <a:lumMod val="75000"/>
                  </a:schemeClr>
                </a:solidFill>
              </a:rPr>
              <a:t>[First Name, Last Name], Project Manager; his/her credentials</a:t>
            </a:r>
          </a:p>
          <a:p>
            <a:pPr>
              <a:defRPr/>
            </a:pPr>
            <a:r>
              <a:rPr sz="1800">
                <a:solidFill>
                  <a:schemeClr val="accent1">
                    <a:lumMod val="75000"/>
                  </a:schemeClr>
                </a:solidFill>
              </a:rPr>
              <a:t>[First Name, Last Name], Team Manager; his/her credentials</a:t>
            </a:r>
          </a:p>
          <a:p>
            <a:pPr>
              <a:defRPr/>
            </a:pPr>
            <a:r>
              <a:rPr sz="1800">
                <a:solidFill>
                  <a:schemeClr val="accent1">
                    <a:lumMod val="75000"/>
                  </a:schemeClr>
                </a:solidFill>
              </a:rPr>
              <a:t>[First Name, Last Name], Business Development; his/her credentials</a:t>
            </a:r>
          </a:p>
        </p:txBody>
      </p:sp>
      <p:sp>
        <p:nvSpPr>
          <p:cNvPr id="4" name="TextBox 3">
            <a:extLst>
              <a:ext uri="{FF2B5EF4-FFF2-40B4-BE49-F238E27FC236}">
                <a16:creationId xmlns:a16="http://schemas.microsoft.com/office/drawing/2014/main" id="{3A7EA415-B5C6-4AF2-8274-E74E6FF38ACB}"/>
              </a:ext>
            </a:extLst>
          </p:cNvPr>
          <p:cNvSpPr txBox="1"/>
          <p:nvPr/>
        </p:nvSpPr>
        <p:spPr>
          <a:xfrm>
            <a:off x="457200" y="4087813"/>
            <a:ext cx="8382000" cy="1016000"/>
          </a:xfrm>
          <a:prstGeom prst="rect">
            <a:avLst/>
          </a:prstGeom>
          <a:noFill/>
        </p:spPr>
        <p:txBody>
          <a:bodyPr>
            <a:spAutoFit/>
          </a:bodyPr>
          <a:lstStyle/>
          <a:p>
            <a:pPr eaLnBrk="1" hangingPunct="1">
              <a:defRPr/>
            </a:pPr>
            <a:r>
              <a:rPr lang="en-GB" sz="1200" i="1" dirty="0">
                <a:solidFill>
                  <a:schemeClr val="accent1">
                    <a:lumMod val="75000"/>
                  </a:schemeClr>
                </a:solidFill>
                <a:latin typeface="+mn-lt"/>
                <a:cs typeface="Arial" charset="0"/>
              </a:rPr>
              <a:t>e.g.</a:t>
            </a:r>
          </a:p>
          <a:p>
            <a:pPr eaLnBrk="1" hangingPunct="1">
              <a:defRPr/>
            </a:pPr>
            <a:endParaRPr lang="en-GB" sz="1200" i="1" dirty="0">
              <a:solidFill>
                <a:schemeClr val="accent1">
                  <a:lumMod val="75000"/>
                </a:schemeClr>
              </a:solidFill>
              <a:latin typeface="+mn-lt"/>
              <a:cs typeface="Arial" charset="0"/>
            </a:endParaRPr>
          </a:p>
          <a:p>
            <a:pPr marL="171450" indent="-171450" eaLnBrk="1" hangingPunct="1">
              <a:buFont typeface="Arial" pitchFamily="34" charset="0"/>
              <a:buChar char="•"/>
              <a:defRPr/>
            </a:pPr>
            <a:r>
              <a:rPr lang="en-GB" sz="1200" i="1" dirty="0">
                <a:solidFill>
                  <a:schemeClr val="accent1">
                    <a:lumMod val="75000"/>
                  </a:schemeClr>
                </a:solidFill>
                <a:latin typeface="+mn-lt"/>
                <a:cs typeface="Arial" charset="0"/>
              </a:rPr>
              <a:t> Aleksandra </a:t>
            </a:r>
            <a:r>
              <a:rPr lang="en-GB" sz="1200" i="1" dirty="0" err="1">
                <a:solidFill>
                  <a:schemeClr val="accent1">
                    <a:lumMod val="75000"/>
                  </a:schemeClr>
                </a:solidFill>
                <a:latin typeface="+mn-lt"/>
                <a:cs typeface="Arial" charset="0"/>
              </a:rPr>
              <a:t>Aleksic</a:t>
            </a:r>
            <a:r>
              <a:rPr lang="en-GB" sz="1200" i="1" dirty="0">
                <a:solidFill>
                  <a:schemeClr val="accent1">
                    <a:lumMod val="75000"/>
                  </a:schemeClr>
                </a:solidFill>
                <a:latin typeface="+mn-lt"/>
                <a:cs typeface="Arial" charset="0"/>
              </a:rPr>
              <a:t>, PhD, MD, </a:t>
            </a:r>
            <a:r>
              <a:rPr lang="en-US" sz="1200" b="1" i="1" dirty="0">
                <a:solidFill>
                  <a:schemeClr val="accent1">
                    <a:lumMod val="75000"/>
                  </a:schemeClr>
                </a:solidFill>
                <a:latin typeface="+mn-lt"/>
                <a:cs typeface="Arial" charset="0"/>
              </a:rPr>
              <a:t>founder and CEO</a:t>
            </a:r>
            <a:r>
              <a:rPr lang="en-US" sz="1200" i="1" dirty="0">
                <a:solidFill>
                  <a:schemeClr val="accent1">
                    <a:lumMod val="75000"/>
                  </a:schemeClr>
                </a:solidFill>
                <a:latin typeface="+mn-lt"/>
                <a:cs typeface="Arial" charset="0"/>
              </a:rPr>
              <a:t>; MD from School of Medicine, University in Belgrade, PhD degree in Integrative Biosciences, Molecular Toxicology Concentration from The University for Mathematics and Natural Sciences, Department of Biologics, Novi Sad, Serbia.  </a:t>
            </a:r>
          </a:p>
        </p:txBody>
      </p:sp>
      <p:cxnSp>
        <p:nvCxnSpPr>
          <p:cNvPr id="6" name="Straight Connector 5">
            <a:extLst>
              <a:ext uri="{FF2B5EF4-FFF2-40B4-BE49-F238E27FC236}">
                <a16:creationId xmlns:a16="http://schemas.microsoft.com/office/drawing/2014/main" id="{C5BEB011-1A04-43D3-BBE7-47A288EDB329}"/>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399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625B888-D647-4C43-A714-89FD00F4275B}"/>
              </a:ext>
            </a:extLst>
          </p:cNvPr>
          <p:cNvSpPr>
            <a:spLocks noGrp="1" noChangeArrowheads="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Project Advisors</a:t>
            </a:r>
          </a:p>
        </p:txBody>
      </p:sp>
      <p:sp>
        <p:nvSpPr>
          <p:cNvPr id="17411" name="Rectangle 3">
            <a:extLst>
              <a:ext uri="{FF2B5EF4-FFF2-40B4-BE49-F238E27FC236}">
                <a16:creationId xmlns:a16="http://schemas.microsoft.com/office/drawing/2014/main" id="{C29734F1-D07A-469B-8C90-9AF96EE01BF1}"/>
              </a:ext>
            </a:extLst>
          </p:cNvPr>
          <p:cNvSpPr>
            <a:spLocks noGrp="1" noChangeArrowheads="1"/>
          </p:cNvSpPr>
          <p:nvPr>
            <p:ph type="body" idx="1"/>
          </p:nvPr>
        </p:nvSpPr>
        <p:spPr bwMode="auto">
          <a:xfrm>
            <a:off x="384175" y="1096963"/>
            <a:ext cx="7010400" cy="2560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[First Name, Last Name], Research and Development Advisor; his/her credentials</a:t>
            </a:r>
          </a:p>
          <a:p>
            <a:pPr>
              <a:defRPr/>
            </a:pPr>
            <a:r>
              <a:rPr sz="1800">
                <a:solidFill>
                  <a:schemeClr val="accent1">
                    <a:lumMod val="75000"/>
                  </a:schemeClr>
                </a:solidFill>
              </a:rPr>
              <a:t>[First Name, Last Name], Research and Development Advisor; his/her credentials</a:t>
            </a:r>
          </a:p>
          <a:p>
            <a:pPr>
              <a:defRPr/>
            </a:pPr>
            <a:r>
              <a:rPr sz="1800">
                <a:solidFill>
                  <a:schemeClr val="accent1">
                    <a:lumMod val="75000"/>
                  </a:schemeClr>
                </a:solidFill>
              </a:rPr>
              <a:t>[First Name, Last Name], Research and Development Advisor; his/her credentials</a:t>
            </a:r>
          </a:p>
          <a:p>
            <a:pPr>
              <a:defRPr/>
            </a:pPr>
            <a:endParaRPr sz="1800">
              <a:solidFill>
                <a:schemeClr val="accent1">
                  <a:lumMod val="75000"/>
                </a:schemeClr>
              </a:solidFill>
            </a:endParaRPr>
          </a:p>
          <a:p>
            <a:pPr>
              <a:defRPr/>
            </a:pPr>
            <a:endParaRPr sz="1800">
              <a:solidFill>
                <a:schemeClr val="accent1">
                  <a:lumMod val="75000"/>
                </a:schemeClr>
              </a:solidFill>
            </a:endParaRPr>
          </a:p>
          <a:p>
            <a:pPr>
              <a:buFont typeface="Arial" charset="0"/>
              <a:buNone/>
              <a:defRPr/>
            </a:pPr>
            <a:endParaRPr lang="en-GB" sz="1800">
              <a:solidFill>
                <a:schemeClr val="accent1">
                  <a:lumMod val="75000"/>
                </a:schemeClr>
              </a:solidFill>
            </a:endParaRPr>
          </a:p>
          <a:p>
            <a:pPr>
              <a:buFont typeface="Arial" charset="0"/>
              <a:buNone/>
              <a:defRPr/>
            </a:pPr>
            <a:endParaRPr sz="1800">
              <a:solidFill>
                <a:schemeClr val="accent1">
                  <a:lumMod val="75000"/>
                </a:schemeClr>
              </a:solidFill>
            </a:endParaRPr>
          </a:p>
        </p:txBody>
      </p:sp>
      <p:sp>
        <p:nvSpPr>
          <p:cNvPr id="4" name="Rectangle 3">
            <a:extLst>
              <a:ext uri="{FF2B5EF4-FFF2-40B4-BE49-F238E27FC236}">
                <a16:creationId xmlns:a16="http://schemas.microsoft.com/office/drawing/2014/main" id="{4995FB74-93D5-4422-AEE2-34F50A1256F8}"/>
              </a:ext>
            </a:extLst>
          </p:cNvPr>
          <p:cNvSpPr/>
          <p:nvPr/>
        </p:nvSpPr>
        <p:spPr>
          <a:xfrm>
            <a:off x="685800" y="4057650"/>
            <a:ext cx="8077200" cy="1200150"/>
          </a:xfrm>
          <a:prstGeom prst="rect">
            <a:avLst/>
          </a:prstGeom>
        </p:spPr>
        <p:txBody>
          <a:bodyPr>
            <a:spAutoFit/>
          </a:bodyPr>
          <a:lstStyle/>
          <a:p>
            <a:pPr eaLnBrk="1" hangingPunct="1">
              <a:defRPr/>
            </a:pPr>
            <a:r>
              <a:rPr lang="en-US" sz="1200" i="1" dirty="0">
                <a:solidFill>
                  <a:schemeClr val="accent1">
                    <a:lumMod val="75000"/>
                  </a:schemeClr>
                </a:solidFill>
                <a:latin typeface="+mn-lt"/>
                <a:cs typeface="Arial" charset="0"/>
              </a:rPr>
              <a:t>e.g. </a:t>
            </a:r>
          </a:p>
          <a:p>
            <a:pPr eaLnBrk="1" hangingPunct="1">
              <a:defRPr/>
            </a:pPr>
            <a:endParaRPr lang="en-US" sz="1200" i="1" dirty="0">
              <a:solidFill>
                <a:schemeClr val="accent1">
                  <a:lumMod val="75000"/>
                </a:schemeClr>
              </a:solidFill>
              <a:latin typeface="+mn-lt"/>
              <a:cs typeface="Arial" charset="0"/>
            </a:endParaRPr>
          </a:p>
          <a:p>
            <a:pPr eaLnBrk="1" hangingPunct="1">
              <a:buFont typeface="Arial" pitchFamily="34" charset="0"/>
              <a:buChar char="•"/>
              <a:defRPr/>
            </a:pPr>
            <a:r>
              <a:rPr lang="en-US" sz="1200" i="1" dirty="0">
                <a:solidFill>
                  <a:schemeClr val="accent1">
                    <a:lumMod val="75000"/>
                  </a:schemeClr>
                </a:solidFill>
                <a:latin typeface="+mn-lt"/>
                <a:cs typeface="Arial" charset="0"/>
              </a:rPr>
              <a:t> Dr. Jack Jackson, MD, DSc, R&amp;D Consultant; Dr. Jackson is a distinguished Professor of Clinical Medicine at the Military Medical Academy and Clinical Centre of Serbia in Belgrade. He is an internationally recognized authority on calcium metabolism and the hormonal mechanisms that govern it, he has been a pioneer in the chemistry and biology of parathyroid hormone (PTH) and its role in clinical disorders of bone and mineral ion metabolism. He received a MD from the University of Pennsylvania.</a:t>
            </a:r>
          </a:p>
        </p:txBody>
      </p:sp>
      <p:cxnSp>
        <p:nvCxnSpPr>
          <p:cNvPr id="5" name="Straight Connector 4">
            <a:extLst>
              <a:ext uri="{FF2B5EF4-FFF2-40B4-BE49-F238E27FC236}">
                <a16:creationId xmlns:a16="http://schemas.microsoft.com/office/drawing/2014/main" id="{137B9D93-C074-4B72-93CF-901DBF40F2D8}"/>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911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3875" y="1371600"/>
            <a:ext cx="81153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3"/>
          <p:cNvSpPr txBox="1">
            <a:spLocks noChangeArrowheads="1"/>
          </p:cNvSpPr>
          <p:nvPr/>
        </p:nvSpPr>
        <p:spPr bwMode="auto">
          <a:xfrm>
            <a:off x="107950" y="60325"/>
            <a:ext cx="5029200" cy="1176338"/>
          </a:xfrm>
          <a:prstGeom prst="rect">
            <a:avLst/>
          </a:prstGeom>
          <a:noFill/>
          <a:ln w="9525">
            <a:noFill/>
            <a:miter lim="800000"/>
            <a:headEnd/>
            <a:tailEnd/>
          </a:ln>
        </p:spPr>
        <p:txBody>
          <a:bodyPr>
            <a:spAutoFit/>
          </a:bodyPr>
          <a:lstStyle/>
          <a:p>
            <a:pPr algn="ctr" eaLnBrk="1" fontAlgn="auto" hangingPunct="1">
              <a:spcBef>
                <a:spcPct val="20000"/>
              </a:spcBef>
              <a:spcAft>
                <a:spcPts val="0"/>
              </a:spcAft>
              <a:defRPr/>
            </a:pPr>
            <a:r>
              <a:rPr lang="en-US" sz="3200" b="1" dirty="0">
                <a:solidFill>
                  <a:schemeClr val="accent1">
                    <a:lumMod val="75000"/>
                  </a:schemeClr>
                </a:solidFill>
                <a:latin typeface="+mn-lt"/>
                <a:cs typeface="+mn-cs"/>
              </a:rPr>
              <a:t>MINI GRANTS PROGRAM</a:t>
            </a:r>
          </a:p>
          <a:p>
            <a:pPr algn="ctr" eaLnBrk="1" fontAlgn="auto" hangingPunct="1">
              <a:spcBef>
                <a:spcPct val="20000"/>
              </a:spcBef>
              <a:spcAft>
                <a:spcPts val="0"/>
              </a:spcAft>
              <a:defRPr/>
            </a:pPr>
            <a:r>
              <a:rPr lang="en-US" sz="1600" b="1" dirty="0">
                <a:solidFill>
                  <a:schemeClr val="accent1">
                    <a:lumMod val="75000"/>
                  </a:schemeClr>
                </a:solidFill>
                <a:latin typeface="+mn-lt"/>
                <a:cs typeface="+mn-cs"/>
              </a:rPr>
              <a:t>Project Presentation, </a:t>
            </a:r>
          </a:p>
          <a:p>
            <a:pPr algn="ctr" eaLnBrk="1" fontAlgn="auto" hangingPunct="1">
              <a:spcBef>
                <a:spcPct val="20000"/>
              </a:spcBef>
              <a:spcAft>
                <a:spcPts val="0"/>
              </a:spcAft>
              <a:defRPr/>
            </a:pPr>
            <a:r>
              <a:rPr lang="en-US" sz="1600" b="1" dirty="0">
                <a:solidFill>
                  <a:schemeClr val="accent1">
                    <a:lumMod val="75000"/>
                  </a:schemeClr>
                </a:solidFill>
                <a:latin typeface="+mn-lt"/>
                <a:cs typeface="+mn-cs"/>
              </a:rPr>
              <a:t>Version </a:t>
            </a:r>
            <a:r>
              <a:rPr lang="en-US" sz="1600" b="1" dirty="0" smtClean="0">
                <a:solidFill>
                  <a:schemeClr val="accent1">
                    <a:lumMod val="75000"/>
                  </a:schemeClr>
                </a:solidFill>
                <a:latin typeface="+mn-lt"/>
                <a:cs typeface="+mn-cs"/>
              </a:rPr>
              <a:t>7.0</a:t>
            </a:r>
            <a:r>
              <a:rPr lang="en-US" sz="1600" b="1" dirty="0">
                <a:solidFill>
                  <a:schemeClr val="accent1">
                    <a:lumMod val="75000"/>
                  </a:schemeClr>
                </a:solidFill>
                <a:latin typeface="+mn-lt"/>
                <a:cs typeface="+mn-cs"/>
              </a:rPr>
              <a:t>, </a:t>
            </a:r>
            <a:r>
              <a:rPr lang="en-US" sz="1600" b="1" dirty="0" smtClean="0">
                <a:solidFill>
                  <a:schemeClr val="accent1">
                    <a:lumMod val="75000"/>
                  </a:schemeClr>
                </a:solidFill>
                <a:latin typeface="+mn-lt"/>
                <a:cs typeface="+mn-cs"/>
              </a:rPr>
              <a:t>March 28, 2019</a:t>
            </a:r>
            <a:endParaRPr lang="en-US" sz="1600" b="1" dirty="0">
              <a:solidFill>
                <a:schemeClr val="accent1">
                  <a:lumMod val="75000"/>
                </a:schemeClr>
              </a:solidFill>
              <a:latin typeface="+mn-lt"/>
              <a:cs typeface="+mn-cs"/>
            </a:endParaRPr>
          </a:p>
        </p:txBody>
      </p:sp>
      <p:sp>
        <p:nvSpPr>
          <p:cNvPr id="14341" name="Rectangle 3"/>
          <p:cNvSpPr>
            <a:spLocks noGrp="1" noChangeArrowheads="1"/>
          </p:cNvSpPr>
          <p:nvPr>
            <p:ph type="subTitle" idx="1"/>
          </p:nvPr>
        </p:nvSpPr>
        <p:spPr bwMode="auto">
          <a:xfrm>
            <a:off x="609600" y="2362200"/>
            <a:ext cx="3505200" cy="1600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defRPr/>
            </a:pPr>
            <a:r>
              <a:rPr lang="en-US" sz="2000" dirty="0" smtClean="0">
                <a:solidFill>
                  <a:schemeClr val="accent1">
                    <a:lumMod val="75000"/>
                  </a:schemeClr>
                </a:solidFill>
              </a:rPr>
              <a:t>[Full Name of the Company]</a:t>
            </a:r>
            <a:endParaRPr lang="sr-Latn-RS" sz="2000" dirty="0" smtClean="0">
              <a:solidFill>
                <a:schemeClr val="accent1">
                  <a:lumMod val="75000"/>
                </a:schemeClr>
              </a:solidFill>
            </a:endParaRPr>
          </a:p>
          <a:p>
            <a:pPr>
              <a:defRPr/>
            </a:pPr>
            <a:r>
              <a:rPr lang="en-US" sz="2000" dirty="0">
                <a:solidFill>
                  <a:schemeClr val="accent1">
                    <a:lumMod val="75000"/>
                  </a:schemeClr>
                </a:solidFill>
              </a:rPr>
              <a:t>[Title of the project]</a:t>
            </a:r>
          </a:p>
          <a:p>
            <a:pPr>
              <a:defRPr/>
            </a:pPr>
            <a:r>
              <a:rPr lang="en-US" sz="2000" dirty="0">
                <a:solidFill>
                  <a:schemeClr val="accent1">
                    <a:lumMod val="75000"/>
                  </a:schemeClr>
                </a:solidFill>
              </a:rPr>
              <a:t>[Project IF ID</a:t>
            </a:r>
            <a:r>
              <a:rPr lang="en-US" sz="2000" dirty="0" smtClean="0">
                <a:solidFill>
                  <a:schemeClr val="accent1">
                    <a:lumMod val="75000"/>
                  </a:schemeClr>
                </a:solidFill>
              </a:rPr>
              <a:t>]</a:t>
            </a:r>
            <a:endParaRPr lang="en-US" dirty="0" smtClean="0">
              <a:solidFill>
                <a:schemeClr val="accent1">
                  <a:lumMod val="75000"/>
                </a:schemeClr>
              </a:solidFill>
            </a:endParaRPr>
          </a:p>
          <a:p>
            <a:pPr>
              <a:buFont typeface="Arial" charset="0"/>
              <a:buNone/>
              <a:defRPr/>
            </a:pPr>
            <a:r>
              <a:rPr lang="en-US" sz="2000" dirty="0" smtClean="0">
                <a:solidFill>
                  <a:schemeClr val="accent1">
                    <a:lumMod val="75000"/>
                  </a:schemeClr>
                </a:solidFill>
              </a:rPr>
              <a:t>[DD.MM.YEAR]</a:t>
            </a:r>
          </a:p>
        </p:txBody>
      </p:sp>
    </p:spTree>
    <p:extLst>
      <p:ext uri="{BB962C8B-B14F-4D97-AF65-F5344CB8AC3E}">
        <p14:creationId xmlns:p14="http://schemas.microsoft.com/office/powerpoint/2010/main" val="1439956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F44C6-8357-42FF-9BFA-D7AEC48F1BCB}"/>
              </a:ext>
            </a:extLst>
          </p:cNvPr>
          <p:cNvSpPr>
            <a:spLocks noGrp="1"/>
          </p:cNvSpPr>
          <p:nvPr>
            <p:ph type="title"/>
          </p:nvPr>
        </p:nvSpPr>
        <p:spPr>
          <a:xfrm>
            <a:off x="914400" y="1524000"/>
            <a:ext cx="7467600" cy="4191000"/>
          </a:xfrm>
        </p:spPr>
        <p:txBody>
          <a:bodyPr rtlCol="0">
            <a:normAutofit fontScale="90000"/>
          </a:bodyPr>
          <a:lstStyle/>
          <a:p>
            <a:pPr algn="l" eaLnBrk="1" fontAlgn="auto" hangingPunct="1">
              <a:spcBef>
                <a:spcPct val="20000"/>
              </a:spcBef>
              <a:spcAft>
                <a:spcPts val="0"/>
              </a:spcAft>
              <a:defRPr/>
            </a:pPr>
            <a:r>
              <a:rPr lang="en-US" sz="2400" b="1" dirty="0">
                <a:solidFill>
                  <a:schemeClr val="accent1">
                    <a:lumMod val="75000"/>
                  </a:schemeClr>
                </a:solidFill>
                <a:ea typeface="+mn-ea"/>
                <a:cs typeface="+mn-cs"/>
              </a:rPr>
              <a:t>Contact person:</a:t>
            </a: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[First Name, Last name]</a:t>
            </a:r>
            <a:br>
              <a:rPr lang="en-US" sz="2400" dirty="0">
                <a:solidFill>
                  <a:schemeClr val="accent1">
                    <a:lumMod val="75000"/>
                  </a:schemeClr>
                </a:solidFill>
                <a:ea typeface="+mn-ea"/>
                <a:cs typeface="+mn-cs"/>
              </a:rPr>
            </a:br>
            <a:r>
              <a:rPr lang="en-US" sz="2400" dirty="0" smtClean="0">
                <a:solidFill>
                  <a:schemeClr val="accent1">
                    <a:lumMod val="75000"/>
                  </a:schemeClr>
                </a:solidFill>
                <a:ea typeface="+mn-ea"/>
                <a:cs typeface="+mn-cs"/>
              </a:rPr>
              <a:t>[Applicant </a:t>
            </a:r>
            <a:r>
              <a:rPr lang="en-US" sz="2400" dirty="0">
                <a:solidFill>
                  <a:schemeClr val="accent1">
                    <a:lumMod val="75000"/>
                  </a:schemeClr>
                </a:solidFill>
                <a:ea typeface="+mn-ea"/>
                <a:cs typeface="+mn-cs"/>
              </a:rPr>
              <a:t>Company Name]</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[Company Address, Street and Number]</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[Zip Code] [City]</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T: [Telephone number, day time]</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E-mail: [your company e-mail address]</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
            </a:r>
            <a:br>
              <a:rPr lang="en-US" sz="2400" dirty="0">
                <a:solidFill>
                  <a:schemeClr val="accent1">
                    <a:lumMod val="75000"/>
                  </a:schemeClr>
                </a:solidFill>
                <a:ea typeface="+mn-ea"/>
                <a:cs typeface="+mn-cs"/>
              </a:rPr>
            </a:br>
            <a:r>
              <a:rPr lang="en-US" dirty="0">
                <a:solidFill>
                  <a:schemeClr val="accent1">
                    <a:lumMod val="75000"/>
                  </a:schemeClr>
                </a:solidFill>
              </a:rPr>
              <a:t/>
            </a:r>
            <a:br>
              <a:rPr lang="en-US" dirty="0">
                <a:solidFill>
                  <a:schemeClr val="accent1">
                    <a:lumMod val="75000"/>
                  </a:schemeClr>
                </a:solidFill>
              </a:rPr>
            </a:br>
            <a:endParaRPr lang="en-US" dirty="0">
              <a:solidFill>
                <a:schemeClr val="accent1">
                  <a:lumMod val="75000"/>
                </a:schemeClr>
              </a:solidFill>
            </a:endParaRPr>
          </a:p>
        </p:txBody>
      </p:sp>
      <p:cxnSp>
        <p:nvCxnSpPr>
          <p:cNvPr id="3" name="Straight Connector 2">
            <a:extLst>
              <a:ext uri="{FF2B5EF4-FFF2-40B4-BE49-F238E27FC236}">
                <a16:creationId xmlns:a16="http://schemas.microsoft.com/office/drawing/2014/main" id="{554DDBF2-C3C2-4ABD-96AB-EDAA50F9D2D5}"/>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2">
            <a:extLst>
              <a:ext uri="{FF2B5EF4-FFF2-40B4-BE49-F238E27FC236}">
                <a16:creationId xmlns:a16="http://schemas.microsoft.com/office/drawing/2014/main" id="{F9B96772-DEE4-41E0-B5F3-09D21978A57B}"/>
              </a:ext>
            </a:extLst>
          </p:cNvPr>
          <p:cNvSpPr txBox="1">
            <a:spLocks noChangeArrowheads="1"/>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Contact Details</a:t>
            </a:r>
          </a:p>
        </p:txBody>
      </p:sp>
    </p:spTree>
    <p:extLst>
      <p:ext uri="{BB962C8B-B14F-4D97-AF65-F5344CB8AC3E}">
        <p14:creationId xmlns:p14="http://schemas.microsoft.com/office/powerpoint/2010/main" val="176830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C89B27D-47BB-4ACA-A676-73903BFC46C1}"/>
              </a:ext>
            </a:extLst>
          </p:cNvPr>
          <p:cNvSpPr txBox="1">
            <a:spLocks/>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Progress Report (For returning projects only)</a:t>
            </a:r>
          </a:p>
        </p:txBody>
      </p:sp>
      <p:cxnSp>
        <p:nvCxnSpPr>
          <p:cNvPr id="6" name="Straight Connector 5">
            <a:extLst>
              <a:ext uri="{FF2B5EF4-FFF2-40B4-BE49-F238E27FC236}">
                <a16:creationId xmlns:a16="http://schemas.microsoft.com/office/drawing/2014/main" id="{81546953-3071-4576-8F50-10A0DE34CD94}"/>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5CE57FC8-7924-41F7-B85A-4C2FA5AEAEA9}"/>
              </a:ext>
            </a:extLst>
          </p:cNvPr>
          <p:cNvSpPr txBox="1">
            <a:spLocks/>
          </p:cNvSpPr>
          <p:nvPr/>
        </p:nvSpPr>
        <p:spPr bwMode="auto">
          <a:xfrm>
            <a:off x="384175" y="1096963"/>
            <a:ext cx="8455025"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What </a:t>
            </a:r>
            <a:r>
              <a:rPr lang="sr-Latn-RS" sz="1800" dirty="0">
                <a:solidFill>
                  <a:schemeClr val="accent1">
                    <a:lumMod val="75000"/>
                  </a:schemeClr>
                </a:solidFill>
              </a:rPr>
              <a:t>specific </a:t>
            </a:r>
            <a:r>
              <a:rPr lang="en-US" sz="1800" dirty="0">
                <a:solidFill>
                  <a:schemeClr val="accent1">
                    <a:lumMod val="75000"/>
                  </a:schemeClr>
                </a:solidFill>
              </a:rPr>
              <a:t>improvements </a:t>
            </a:r>
            <a:r>
              <a:rPr lang="sr-Latn-RS" sz="1800" dirty="0">
                <a:solidFill>
                  <a:schemeClr val="accent1">
                    <a:lumMod val="75000"/>
                  </a:schemeClr>
                </a:solidFill>
              </a:rPr>
              <a:t> did </a:t>
            </a:r>
            <a:r>
              <a:rPr lang="en-US" sz="1800" dirty="0">
                <a:solidFill>
                  <a:schemeClr val="accent1">
                    <a:lumMod val="75000"/>
                  </a:schemeClr>
                </a:solidFill>
              </a:rPr>
              <a:t>the company </a:t>
            </a:r>
            <a:r>
              <a:rPr lang="sr-Latn-RS" sz="1800" dirty="0">
                <a:solidFill>
                  <a:schemeClr val="accent1">
                    <a:lumMod val="75000"/>
                  </a:schemeClr>
                </a:solidFill>
              </a:rPr>
              <a:t>make to the Project Proposal since the previous call? </a:t>
            </a:r>
            <a:r>
              <a:rPr lang="en-US" sz="1800" dirty="0">
                <a:solidFill>
                  <a:schemeClr val="accent1">
                    <a:lumMod val="75000"/>
                  </a:schemeClr>
                </a:solidFill>
              </a:rPr>
              <a:t> </a:t>
            </a:r>
            <a:endParaRPr lang="sr-Latn-R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What were the comments of </a:t>
            </a:r>
            <a:r>
              <a:rPr lang="sr-Latn-RS" sz="1800" dirty="0">
                <a:solidFill>
                  <a:schemeClr val="accent1">
                    <a:lumMod val="75000"/>
                  </a:schemeClr>
                </a:solidFill>
              </a:rPr>
              <a:t>the </a:t>
            </a:r>
            <a:r>
              <a:rPr lang="en-US" sz="1800" dirty="0">
                <a:solidFill>
                  <a:schemeClr val="accent1">
                    <a:lumMod val="75000"/>
                  </a:schemeClr>
                </a:solidFill>
              </a:rPr>
              <a:t>Investment Committee and what actions did </a:t>
            </a:r>
            <a:r>
              <a:rPr lang="sr-Latn-RS" sz="1800" dirty="0">
                <a:solidFill>
                  <a:schemeClr val="accent1">
                    <a:lumMod val="75000"/>
                  </a:schemeClr>
                </a:solidFill>
              </a:rPr>
              <a:t>the </a:t>
            </a:r>
            <a:r>
              <a:rPr lang="en-US" sz="1800" dirty="0">
                <a:solidFill>
                  <a:schemeClr val="accent1">
                    <a:lumMod val="75000"/>
                  </a:schemeClr>
                </a:solidFill>
              </a:rPr>
              <a:t>company take in order to implement them in </a:t>
            </a:r>
            <a:r>
              <a:rPr lang="sr-Latn-RS" sz="1800" dirty="0">
                <a:solidFill>
                  <a:schemeClr val="accent1">
                    <a:lumMod val="75000"/>
                  </a:schemeClr>
                </a:solidFill>
              </a:rPr>
              <a:t>the current</a:t>
            </a:r>
            <a:r>
              <a:rPr lang="en-US" sz="1800" dirty="0">
                <a:solidFill>
                  <a:schemeClr val="accent1">
                    <a:lumMod val="75000"/>
                  </a:schemeClr>
                </a:solidFill>
              </a:rPr>
              <a:t> Project </a:t>
            </a:r>
            <a:r>
              <a:rPr lang="sr-Latn-RS" sz="1800" dirty="0">
                <a:solidFill>
                  <a:schemeClr val="accent1">
                    <a:lumMod val="75000"/>
                  </a:schemeClr>
                </a:solidFill>
              </a:rPr>
              <a:t>P</a:t>
            </a:r>
            <a:r>
              <a:rPr lang="en-US" sz="1800" dirty="0">
                <a:solidFill>
                  <a:schemeClr val="accent1">
                    <a:lumMod val="75000"/>
                  </a:schemeClr>
                </a:solidFill>
              </a:rPr>
              <a:t>roposal?</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extLst>
      <p:ext uri="{BB962C8B-B14F-4D97-AF65-F5344CB8AC3E}">
        <p14:creationId xmlns:p14="http://schemas.microsoft.com/office/powerpoint/2010/main" val="393933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C8A974D-8D44-4F8D-9A2D-F7714580101C}"/>
              </a:ext>
            </a:extLst>
          </p:cNvPr>
          <p:cNvSpPr txBox="1">
            <a:spLocks/>
          </p:cNvSpPr>
          <p:nvPr/>
        </p:nvSpPr>
        <p:spPr bwMode="auto">
          <a:xfrm>
            <a:off x="457200" y="119063"/>
            <a:ext cx="84582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The challenge and the innovative solution addressing it</a:t>
            </a:r>
          </a:p>
        </p:txBody>
      </p:sp>
      <p:cxnSp>
        <p:nvCxnSpPr>
          <p:cNvPr id="6" name="Straight Connector 5">
            <a:extLst>
              <a:ext uri="{FF2B5EF4-FFF2-40B4-BE49-F238E27FC236}">
                <a16:creationId xmlns:a16="http://schemas.microsoft.com/office/drawing/2014/main" id="{5AD83546-94BF-4ED0-9C8F-05A283B1E8E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03BB1F58-7AC8-41DC-A257-FBF50A90A9C4}"/>
              </a:ext>
            </a:extLst>
          </p:cNvPr>
          <p:cNvSpPr txBox="1">
            <a:spLocks/>
          </p:cNvSpPr>
          <p:nvPr/>
        </p:nvSpPr>
        <p:spPr bwMode="auto">
          <a:xfrm>
            <a:off x="384175" y="1096963"/>
            <a:ext cx="8455025"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Provide a brief explanation of the challenge you are aiming to address.</a:t>
            </a:r>
            <a:r>
              <a:rPr lang="sr-Latn-RS" sz="1800" dirty="0">
                <a:solidFill>
                  <a:schemeClr val="accent1">
                    <a:lumMod val="75000"/>
                  </a:schemeClr>
                </a:solidFill>
              </a:rPr>
              <a:t> </a:t>
            </a:r>
            <a:r>
              <a:rPr lang="en-US" sz="1800" dirty="0">
                <a:solidFill>
                  <a:schemeClr val="accent1">
                    <a:lumMod val="75000"/>
                  </a:schemeClr>
                </a:solidFill>
              </a:rPr>
              <a:t> </a:t>
            </a:r>
            <a:endParaRPr lang="sr-Latn-R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What is your proposed solution for this challenge?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Describe added value for your potential clients.</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extLst>
      <p:ext uri="{BB962C8B-B14F-4D97-AF65-F5344CB8AC3E}">
        <p14:creationId xmlns:p14="http://schemas.microsoft.com/office/powerpoint/2010/main" val="46736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8F46807-9935-4AB9-A94E-E33A0AE05FEE}"/>
              </a:ext>
            </a:extLst>
          </p:cNvPr>
          <p:cNvSpPr>
            <a:spLocks noGrp="1" noChangeArrowheads="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Market Overview</a:t>
            </a:r>
          </a:p>
        </p:txBody>
      </p:sp>
      <p:sp>
        <p:nvSpPr>
          <p:cNvPr id="22531" name="Rectangle 3">
            <a:extLst>
              <a:ext uri="{FF2B5EF4-FFF2-40B4-BE49-F238E27FC236}">
                <a16:creationId xmlns:a16="http://schemas.microsoft.com/office/drawing/2014/main" id="{E58DD23F-9910-45D7-AFE7-359B98837823}"/>
              </a:ext>
            </a:extLst>
          </p:cNvPr>
          <p:cNvSpPr>
            <a:spLocks noGrp="1" noChangeArrowheads="1"/>
          </p:cNvSpPr>
          <p:nvPr>
            <p:ph type="body" idx="1"/>
          </p:nvPr>
        </p:nvSpPr>
        <p:spPr bwMode="auto">
          <a:xfrm>
            <a:off x="384175" y="1096963"/>
            <a:ext cx="8229600" cy="403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Provide a brief overview of your market (its size, market growth, current demands on the market). Who are the major players on the market?  </a:t>
            </a:r>
          </a:p>
          <a:p>
            <a:pPr>
              <a:defRPr/>
            </a:pPr>
            <a:r>
              <a:rPr sz="1800">
                <a:solidFill>
                  <a:schemeClr val="accent1">
                    <a:lumMod val="75000"/>
                  </a:schemeClr>
                </a:solidFill>
              </a:rPr>
              <a:t>To whom will you sell your products? Who will be your customers? What is your value proposition for them?</a:t>
            </a:r>
          </a:p>
          <a:p>
            <a:pPr>
              <a:lnSpc>
                <a:spcPct val="80000"/>
              </a:lnSpc>
              <a:defRPr/>
            </a:pPr>
            <a:r>
              <a:rPr sz="1800">
                <a:solidFill>
                  <a:schemeClr val="accent1">
                    <a:lumMod val="75000"/>
                  </a:schemeClr>
                </a:solidFill>
              </a:rPr>
              <a:t>Who are your typical customers and what are their characteristics in terms of size, growth rate, business culture, etc.?</a:t>
            </a:r>
          </a:p>
          <a:p>
            <a:pPr>
              <a:lnSpc>
                <a:spcPct val="80000"/>
              </a:lnSpc>
              <a:defRPr/>
            </a:pPr>
            <a:r>
              <a:rPr sz="1800">
                <a:solidFill>
                  <a:schemeClr val="accent1">
                    <a:lumMod val="75000"/>
                  </a:schemeClr>
                </a:solidFill>
              </a:rPr>
              <a:t>Who are your competitors? Which barriers you may face when entering the market? How will you overcome the barriers? Do you foresee new competitors entering the market?</a:t>
            </a:r>
          </a:p>
          <a:p>
            <a:pPr>
              <a:lnSpc>
                <a:spcPct val="80000"/>
              </a:lnSpc>
              <a:defRPr/>
            </a:pPr>
            <a:r>
              <a:rPr sz="1800">
                <a:solidFill>
                  <a:schemeClr val="accent1">
                    <a:lumMod val="75000"/>
                  </a:schemeClr>
                </a:solidFill>
              </a:rPr>
              <a:t>What is your best estimation of the costs of the customer acquisition?</a:t>
            </a:r>
          </a:p>
          <a:p>
            <a:pPr>
              <a:lnSpc>
                <a:spcPct val="80000"/>
              </a:lnSpc>
              <a:defRPr/>
            </a:pPr>
            <a:endParaRPr sz="1800">
              <a:solidFill>
                <a:schemeClr val="accent1">
                  <a:lumMod val="75000"/>
                </a:schemeClr>
              </a:solidFill>
            </a:endParaRPr>
          </a:p>
          <a:p>
            <a:pPr>
              <a:lnSpc>
                <a:spcPct val="80000"/>
              </a:lnSpc>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33A4995A-4FD7-4E7E-8FFD-D4D56CBDA1BF}"/>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82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7A70ED7-4941-4804-9000-5BF8EF3F6E25}"/>
              </a:ext>
            </a:extLst>
          </p:cNvPr>
          <p:cNvSpPr>
            <a:spLocks noGrp="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Competitiveness</a:t>
            </a:r>
          </a:p>
        </p:txBody>
      </p:sp>
      <p:sp>
        <p:nvSpPr>
          <p:cNvPr id="23555" name="Content Placeholder 2">
            <a:extLst>
              <a:ext uri="{FF2B5EF4-FFF2-40B4-BE49-F238E27FC236}">
                <a16:creationId xmlns:a16="http://schemas.microsoft.com/office/drawing/2014/main" id="{604BB4B0-2551-41A6-8EFD-DFB8397C1232}"/>
              </a:ext>
            </a:extLst>
          </p:cNvPr>
          <p:cNvSpPr>
            <a:spLocks noGrp="1"/>
          </p:cNvSpPr>
          <p:nvPr>
            <p:ph idx="1"/>
          </p:nvPr>
        </p:nvSpPr>
        <p:spPr bwMode="auto">
          <a:xfrm>
            <a:off x="384175" y="1096963"/>
            <a:ext cx="8229600" cy="28654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defRPr/>
            </a:pPr>
            <a:r>
              <a:rPr sz="1800" dirty="0">
                <a:solidFill>
                  <a:schemeClr val="accent1">
                    <a:lumMod val="75000"/>
                  </a:schemeClr>
                </a:solidFill>
              </a:rPr>
              <a:t>What makes your project’s position valuable as well as defensible on the market?</a:t>
            </a:r>
          </a:p>
          <a:p>
            <a:pPr>
              <a:lnSpc>
                <a:spcPct val="80000"/>
              </a:lnSpc>
              <a:defRPr/>
            </a:pPr>
            <a:r>
              <a:rPr sz="1800" dirty="0">
                <a:solidFill>
                  <a:schemeClr val="accent1">
                    <a:lumMod val="75000"/>
                  </a:schemeClr>
                </a:solidFill>
              </a:rPr>
              <a:t>Describe the potential for entry in the markets worldwide</a:t>
            </a:r>
          </a:p>
          <a:p>
            <a:pPr>
              <a:lnSpc>
                <a:spcPct val="80000"/>
              </a:lnSpc>
              <a:defRPr/>
            </a:pPr>
            <a:r>
              <a:rPr sz="1800" dirty="0">
                <a:solidFill>
                  <a:schemeClr val="accent1">
                    <a:lumMod val="75000"/>
                  </a:schemeClr>
                </a:solidFill>
              </a:rPr>
              <a:t>Describe the potential for developing new products or services based on your project’s output</a:t>
            </a:r>
          </a:p>
          <a:p>
            <a:pPr>
              <a:lnSpc>
                <a:spcPct val="80000"/>
              </a:lnSpc>
              <a:defRPr/>
            </a:pPr>
            <a:r>
              <a:rPr sz="1800" dirty="0">
                <a:solidFill>
                  <a:schemeClr val="accent1">
                    <a:lumMod val="75000"/>
                  </a:schemeClr>
                </a:solidFill>
              </a:rPr>
              <a:t>Analyze the competitive advantages and disadvantages of your product/service/technology, i.e. in regards to other similar products</a:t>
            </a:r>
          </a:p>
          <a:p>
            <a:pPr>
              <a:lnSpc>
                <a:spcPct val="80000"/>
              </a:lnSpc>
              <a:buFont typeface="Arial" charset="0"/>
              <a:buNone/>
              <a:defRPr/>
            </a:pPr>
            <a:endParaRPr sz="1800" dirty="0">
              <a:solidFill>
                <a:schemeClr val="accent1">
                  <a:lumMod val="75000"/>
                </a:schemeClr>
              </a:solidFill>
            </a:endParaRPr>
          </a:p>
        </p:txBody>
      </p:sp>
      <p:cxnSp>
        <p:nvCxnSpPr>
          <p:cNvPr id="4" name="Straight Connector 3">
            <a:extLst>
              <a:ext uri="{FF2B5EF4-FFF2-40B4-BE49-F238E27FC236}">
                <a16:creationId xmlns:a16="http://schemas.microsoft.com/office/drawing/2014/main" id="{CE3D85A5-64A0-4CEB-B796-1C6286FDB417}"/>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398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8F1FCB9-7167-4C8E-8965-599A560AEC4C}"/>
              </a:ext>
            </a:extLst>
          </p:cNvPr>
          <p:cNvSpPr>
            <a:spLocks noGrp="1"/>
          </p:cNvSpPr>
          <p:nvPr>
            <p:ph type="title"/>
          </p:nvPr>
        </p:nvSpPr>
        <p:spPr>
          <a:xfrm>
            <a:off x="457200" y="119063"/>
            <a:ext cx="8229600" cy="563562"/>
          </a:xfrm>
          <a:extLst/>
        </p:spPr>
        <p:txBody>
          <a:bodyPr rtlCol="0" anchor="t">
            <a:normAutofit/>
          </a:bodyPr>
          <a:lstStyle/>
          <a:p>
            <a:pPr>
              <a:defRPr/>
            </a:pPr>
            <a:r>
              <a:rPr lang="en-US" sz="2800" b="1">
                <a:solidFill>
                  <a:schemeClr val="accent1">
                    <a:lumMod val="75000"/>
                  </a:schemeClr>
                </a:solidFill>
              </a:rPr>
              <a:t>Commercialization Strategy and Revenue Potential</a:t>
            </a:r>
          </a:p>
        </p:txBody>
      </p:sp>
      <p:sp>
        <p:nvSpPr>
          <p:cNvPr id="23555" name="Content Placeholder 2">
            <a:extLst>
              <a:ext uri="{FF2B5EF4-FFF2-40B4-BE49-F238E27FC236}">
                <a16:creationId xmlns:a16="http://schemas.microsoft.com/office/drawing/2014/main" id="{0975B185-9A19-4979-AAB9-3990A122DCA1}"/>
              </a:ext>
            </a:extLst>
          </p:cNvPr>
          <p:cNvSpPr>
            <a:spLocks noGrp="1"/>
          </p:cNvSpPr>
          <p:nvPr>
            <p:ph idx="1"/>
          </p:nvPr>
        </p:nvSpPr>
        <p:spPr bwMode="auto">
          <a:xfrm>
            <a:off x="384175" y="1096963"/>
            <a:ext cx="8229600" cy="4846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defRPr/>
            </a:pPr>
            <a:r>
              <a:rPr sz="1800">
                <a:solidFill>
                  <a:schemeClr val="accent1">
                    <a:lumMod val="75000"/>
                  </a:schemeClr>
                </a:solidFill>
              </a:rPr>
              <a:t>What is your business model? </a:t>
            </a:r>
          </a:p>
          <a:p>
            <a:pPr>
              <a:lnSpc>
                <a:spcPct val="80000"/>
              </a:lnSpc>
              <a:defRPr/>
            </a:pPr>
            <a:r>
              <a:rPr sz="1800">
                <a:solidFill>
                  <a:schemeClr val="accent1">
                    <a:lumMod val="75000"/>
                  </a:schemeClr>
                </a:solidFill>
              </a:rPr>
              <a:t>What is the project commercialization strategy? Describe your pricing strategy.</a:t>
            </a:r>
          </a:p>
          <a:p>
            <a:pPr>
              <a:lnSpc>
                <a:spcPct val="80000"/>
              </a:lnSpc>
              <a:defRPr/>
            </a:pPr>
            <a:r>
              <a:rPr sz="1800">
                <a:solidFill>
                  <a:schemeClr val="accent1">
                    <a:lumMod val="75000"/>
                  </a:schemeClr>
                </a:solidFill>
              </a:rPr>
              <a:t>What is the expected time to market?</a:t>
            </a:r>
          </a:p>
          <a:p>
            <a:pPr>
              <a:lnSpc>
                <a:spcPct val="80000"/>
              </a:lnSpc>
              <a:defRPr/>
            </a:pPr>
            <a:r>
              <a:rPr sz="1800">
                <a:solidFill>
                  <a:schemeClr val="accent1">
                    <a:lumMod val="75000"/>
                  </a:schemeClr>
                </a:solidFill>
              </a:rPr>
              <a:t>Describe your marketing plan and promotional activities </a:t>
            </a:r>
          </a:p>
          <a:p>
            <a:pPr>
              <a:lnSpc>
                <a:spcPct val="80000"/>
              </a:lnSpc>
              <a:defRPr/>
            </a:pPr>
            <a:r>
              <a:rPr sz="1800">
                <a:solidFill>
                  <a:schemeClr val="accent1">
                    <a:lumMod val="75000"/>
                  </a:schemeClr>
                </a:solidFill>
              </a:rPr>
              <a:t>Define distribution channels </a:t>
            </a:r>
          </a:p>
          <a:p>
            <a:pPr>
              <a:lnSpc>
                <a:spcPct val="80000"/>
              </a:lnSpc>
              <a:defRPr/>
            </a:pPr>
            <a:r>
              <a:rPr sz="1800">
                <a:solidFill>
                  <a:schemeClr val="accent1">
                    <a:lumMod val="75000"/>
                  </a:schemeClr>
                </a:solidFill>
              </a:rPr>
              <a:t>What is your best estimate of the lifetime value of a customer acquired? </a:t>
            </a:r>
          </a:p>
          <a:p>
            <a:pPr marL="0" indent="0">
              <a:lnSpc>
                <a:spcPct val="80000"/>
              </a:lnSpc>
              <a:buFont typeface="Arial" charset="0"/>
              <a:buNone/>
              <a:defRPr/>
            </a:pPr>
            <a:r>
              <a:rPr sz="1800">
                <a:solidFill>
                  <a:schemeClr val="accent1">
                    <a:lumMod val="75000"/>
                  </a:schemeClr>
                </a:solidFill>
              </a:rPr>
              <a:t> </a:t>
            </a:r>
          </a:p>
          <a:p>
            <a:pPr marL="0" indent="0">
              <a:lnSpc>
                <a:spcPct val="80000"/>
              </a:lnSpc>
              <a:buFont typeface="Arial" charset="0"/>
              <a:buNone/>
              <a:defRPr/>
            </a:pPr>
            <a:endParaRPr sz="1800">
              <a:solidFill>
                <a:schemeClr val="accent1">
                  <a:lumMod val="75000"/>
                </a:schemeClr>
              </a:solidFill>
            </a:endParaRPr>
          </a:p>
          <a:p>
            <a:pPr>
              <a:lnSpc>
                <a:spcPct val="80000"/>
              </a:lnSpc>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49D9112B-1485-4D24-8F1E-9990C6C0CFD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81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8F1FCB9-7167-4C8E-8965-599A560AEC4C}"/>
              </a:ext>
            </a:extLst>
          </p:cNvPr>
          <p:cNvSpPr>
            <a:spLocks noGrp="1"/>
          </p:cNvSpPr>
          <p:nvPr>
            <p:ph type="title"/>
          </p:nvPr>
        </p:nvSpPr>
        <p:spPr>
          <a:xfrm>
            <a:off x="457200" y="119063"/>
            <a:ext cx="8229600" cy="563562"/>
          </a:xfrm>
          <a:extLst/>
        </p:spPr>
        <p:txBody>
          <a:bodyPr rtlCol="0" anchor="t">
            <a:normAutofit/>
          </a:bodyPr>
          <a:lstStyle/>
          <a:p>
            <a:pPr>
              <a:defRPr/>
            </a:pPr>
            <a:r>
              <a:rPr lang="en-US" sz="2800" b="1" dirty="0" smtClean="0">
                <a:solidFill>
                  <a:schemeClr val="accent1">
                    <a:lumMod val="75000"/>
                  </a:schemeClr>
                </a:solidFill>
              </a:rPr>
              <a:t>Revenue Forecast</a:t>
            </a:r>
            <a:endParaRPr lang="en-US" sz="2800" b="1" dirty="0">
              <a:solidFill>
                <a:schemeClr val="accent1">
                  <a:lumMod val="75000"/>
                </a:schemeClr>
              </a:solidFill>
            </a:endParaRPr>
          </a:p>
        </p:txBody>
      </p:sp>
      <p:cxnSp>
        <p:nvCxnSpPr>
          <p:cNvPr id="4" name="Straight Connector 3">
            <a:extLst>
              <a:ext uri="{FF2B5EF4-FFF2-40B4-BE49-F238E27FC236}">
                <a16:creationId xmlns:a16="http://schemas.microsoft.com/office/drawing/2014/main" id="{49D9112B-1485-4D24-8F1E-9990C6C0CFD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9E9089E9-18ED-4640-8AB1-3E5E490FE3F8}"/>
              </a:ext>
            </a:extLst>
          </p:cNvPr>
          <p:cNvGraphicFramePr>
            <a:graphicFrameLocks noGrp="1"/>
          </p:cNvGraphicFramePr>
          <p:nvPr>
            <p:extLst>
              <p:ext uri="{D42A27DB-BD31-4B8C-83A1-F6EECF244321}">
                <p14:modId xmlns:p14="http://schemas.microsoft.com/office/powerpoint/2010/main" val="2447367685"/>
              </p:ext>
            </p:extLst>
          </p:nvPr>
        </p:nvGraphicFramePr>
        <p:xfrm>
          <a:off x="304800" y="1219200"/>
          <a:ext cx="8602008" cy="2133600"/>
        </p:xfrm>
        <a:graphic>
          <a:graphicData uri="http://schemas.openxmlformats.org/drawingml/2006/table">
            <a:tbl>
              <a:tblPr firstRow="1" bandRow="1">
                <a:tableStyleId>{5C22544A-7EE6-4342-B048-85BDC9FD1C3A}</a:tableStyleId>
              </a:tblPr>
              <a:tblGrid>
                <a:gridCol w="1433668">
                  <a:extLst>
                    <a:ext uri="{9D8B030D-6E8A-4147-A177-3AD203B41FA5}">
                      <a16:colId xmlns:a16="http://schemas.microsoft.com/office/drawing/2014/main" val="2760438185"/>
                    </a:ext>
                  </a:extLst>
                </a:gridCol>
                <a:gridCol w="1433668">
                  <a:extLst>
                    <a:ext uri="{9D8B030D-6E8A-4147-A177-3AD203B41FA5}">
                      <a16:colId xmlns:a16="http://schemas.microsoft.com/office/drawing/2014/main" val="3406216974"/>
                    </a:ext>
                  </a:extLst>
                </a:gridCol>
                <a:gridCol w="1433668">
                  <a:extLst>
                    <a:ext uri="{9D8B030D-6E8A-4147-A177-3AD203B41FA5}">
                      <a16:colId xmlns:a16="http://schemas.microsoft.com/office/drawing/2014/main" val="3287704751"/>
                    </a:ext>
                  </a:extLst>
                </a:gridCol>
                <a:gridCol w="1433668">
                  <a:extLst>
                    <a:ext uri="{9D8B030D-6E8A-4147-A177-3AD203B41FA5}">
                      <a16:colId xmlns:a16="http://schemas.microsoft.com/office/drawing/2014/main" val="3207520031"/>
                    </a:ext>
                  </a:extLst>
                </a:gridCol>
                <a:gridCol w="1433668">
                  <a:extLst>
                    <a:ext uri="{9D8B030D-6E8A-4147-A177-3AD203B41FA5}">
                      <a16:colId xmlns:a16="http://schemas.microsoft.com/office/drawing/2014/main" val="2927268596"/>
                    </a:ext>
                  </a:extLst>
                </a:gridCol>
                <a:gridCol w="1433668">
                  <a:extLst>
                    <a:ext uri="{9D8B030D-6E8A-4147-A177-3AD203B41FA5}">
                      <a16:colId xmlns:a16="http://schemas.microsoft.com/office/drawing/2014/main" val="1079758708"/>
                    </a:ext>
                  </a:extLst>
                </a:gridCol>
              </a:tblGrid>
              <a:tr h="430101">
                <a:tc gridSpan="6">
                  <a:txBody>
                    <a:bodyPr/>
                    <a:lstStyle/>
                    <a:p>
                      <a:pPr algn="ctr"/>
                      <a:r>
                        <a:rPr lang="en-US" sz="2100" dirty="0" smtClean="0"/>
                        <a:t>Project </a:t>
                      </a:r>
                      <a:r>
                        <a:rPr lang="en-US" sz="2100" dirty="0"/>
                        <a:t>Financial Forecast</a:t>
                      </a:r>
                    </a:p>
                  </a:txBody>
                  <a:tcPr marL="107525" marR="107525" marT="53763" marB="5376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649309880"/>
                  </a:ext>
                </a:extLst>
              </a:tr>
              <a:tr h="428266">
                <a:tc>
                  <a:txBody>
                    <a:bodyPr/>
                    <a:lstStyle/>
                    <a:p>
                      <a:endParaRPr lang="en-US" sz="1300" dirty="0">
                        <a:solidFill>
                          <a:schemeClr val="accent1">
                            <a:lumMod val="75000"/>
                          </a:schemeClr>
                        </a:solidFill>
                      </a:endParaRPr>
                    </a:p>
                  </a:txBody>
                  <a:tcPr marL="107525" marR="107525" marT="53763" marB="53763"/>
                </a:tc>
                <a:tc>
                  <a:txBody>
                    <a:bodyPr/>
                    <a:lstStyle/>
                    <a:p>
                      <a:pPr algn="ctr"/>
                      <a:r>
                        <a:rPr lang="en-US" sz="1600" dirty="0" smtClean="0">
                          <a:solidFill>
                            <a:schemeClr val="accent1">
                              <a:lumMod val="75000"/>
                            </a:schemeClr>
                          </a:solidFill>
                        </a:rPr>
                        <a:t>2020</a:t>
                      </a:r>
                      <a:endParaRPr lang="en-US" sz="1600" dirty="0">
                        <a:solidFill>
                          <a:schemeClr val="accent1">
                            <a:lumMod val="75000"/>
                          </a:schemeClr>
                        </a:solidFill>
                      </a:endParaRPr>
                    </a:p>
                  </a:txBody>
                  <a:tcPr marL="107525" marR="107525" marT="53763" marB="53763" anchor="ctr"/>
                </a:tc>
                <a:tc>
                  <a:txBody>
                    <a:bodyPr/>
                    <a:lstStyle/>
                    <a:p>
                      <a:pPr algn="ctr"/>
                      <a:r>
                        <a:rPr lang="en-US" sz="1600" dirty="0" smtClean="0">
                          <a:solidFill>
                            <a:schemeClr val="accent1">
                              <a:lumMod val="75000"/>
                            </a:schemeClr>
                          </a:solidFill>
                        </a:rPr>
                        <a:t>2021</a:t>
                      </a:r>
                      <a:endParaRPr lang="en-US" sz="1600" dirty="0">
                        <a:solidFill>
                          <a:schemeClr val="accent1">
                            <a:lumMod val="75000"/>
                          </a:schemeClr>
                        </a:solidFill>
                      </a:endParaRPr>
                    </a:p>
                  </a:txBody>
                  <a:tcPr marL="107525" marR="107525" marT="53763" marB="53763" anchor="ctr"/>
                </a:tc>
                <a:tc>
                  <a:txBody>
                    <a:bodyPr/>
                    <a:lstStyle/>
                    <a:p>
                      <a:pPr algn="ctr"/>
                      <a:r>
                        <a:rPr lang="en-US" sz="1600" dirty="0" smtClean="0">
                          <a:solidFill>
                            <a:schemeClr val="accent1">
                              <a:lumMod val="75000"/>
                            </a:schemeClr>
                          </a:solidFill>
                        </a:rPr>
                        <a:t>2022</a:t>
                      </a:r>
                      <a:endParaRPr lang="en-US" sz="1600" dirty="0">
                        <a:solidFill>
                          <a:schemeClr val="accent1">
                            <a:lumMod val="75000"/>
                          </a:schemeClr>
                        </a:solidFill>
                      </a:endParaRPr>
                    </a:p>
                  </a:txBody>
                  <a:tcPr marL="107525" marR="107525" marT="53763" marB="53763" anchor="ctr"/>
                </a:tc>
                <a:tc>
                  <a:txBody>
                    <a:bodyPr/>
                    <a:lstStyle/>
                    <a:p>
                      <a:pPr algn="ctr"/>
                      <a:r>
                        <a:rPr lang="en-US" sz="1600" dirty="0" smtClean="0">
                          <a:solidFill>
                            <a:schemeClr val="accent1">
                              <a:lumMod val="75000"/>
                            </a:schemeClr>
                          </a:solidFill>
                        </a:rPr>
                        <a:t>2023</a:t>
                      </a:r>
                      <a:endParaRPr lang="en-US" sz="1600" dirty="0">
                        <a:solidFill>
                          <a:schemeClr val="accent1">
                            <a:lumMod val="75000"/>
                          </a:schemeClr>
                        </a:solidFill>
                      </a:endParaRPr>
                    </a:p>
                  </a:txBody>
                  <a:tcPr marL="107525" marR="107525" marT="53763" marB="53763" anchor="ctr"/>
                </a:tc>
                <a:tc>
                  <a:txBody>
                    <a:bodyPr/>
                    <a:lstStyle/>
                    <a:p>
                      <a:pPr algn="ctr"/>
                      <a:r>
                        <a:rPr lang="en-US" sz="1600" dirty="0" smtClean="0">
                          <a:solidFill>
                            <a:schemeClr val="accent1">
                              <a:lumMod val="75000"/>
                            </a:schemeClr>
                          </a:solidFill>
                        </a:rPr>
                        <a:t>2024</a:t>
                      </a:r>
                      <a:endParaRPr lang="en-US" sz="16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2492939258"/>
                  </a:ext>
                </a:extLst>
              </a:tr>
              <a:tr h="609309">
                <a:tc>
                  <a:txBody>
                    <a:bodyPr/>
                    <a:lstStyle/>
                    <a:p>
                      <a:pPr algn="l"/>
                      <a:r>
                        <a:rPr lang="en-US" sz="1600" dirty="0">
                          <a:solidFill>
                            <a:schemeClr val="accent1">
                              <a:lumMod val="75000"/>
                            </a:schemeClr>
                          </a:solidFill>
                        </a:rPr>
                        <a:t>Total Revenue (EUR)</a:t>
                      </a: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3936543226"/>
                  </a:ext>
                </a:extLst>
              </a:tr>
              <a:tr h="6659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accent1">
                              <a:lumMod val="75000"/>
                            </a:schemeClr>
                          </a:solidFill>
                          <a:latin typeface="+mn-lt"/>
                          <a:ea typeface="+mn-ea"/>
                          <a:cs typeface="+mn-cs"/>
                        </a:rPr>
                        <a:t>Profit (EUR)</a:t>
                      </a: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3492722273"/>
                  </a:ext>
                </a:extLst>
              </a:tr>
            </a:tbl>
          </a:graphicData>
        </a:graphic>
      </p:graphicFrame>
    </p:spTree>
    <p:extLst>
      <p:ext uri="{BB962C8B-B14F-4D97-AF65-F5344CB8AC3E}">
        <p14:creationId xmlns:p14="http://schemas.microsoft.com/office/powerpoint/2010/main" val="788631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1D7143F-77FC-43A8-8450-AD1AE404980F}"/>
              </a:ext>
            </a:extLst>
          </p:cNvPr>
          <p:cNvSpPr>
            <a:spLocks noGrp="1"/>
          </p:cNvSpPr>
          <p:nvPr>
            <p:ph type="title"/>
          </p:nvPr>
        </p:nvSpPr>
        <p:spPr>
          <a:xfrm>
            <a:off x="457200" y="119063"/>
            <a:ext cx="8229600" cy="563562"/>
          </a:xfrm>
          <a:extLst/>
        </p:spPr>
        <p:txBody>
          <a:bodyPr rtlCol="0" anchor="t">
            <a:normAutofit/>
          </a:bodyPr>
          <a:lstStyle/>
          <a:p>
            <a:pPr>
              <a:defRPr/>
            </a:pPr>
            <a:r>
              <a:rPr lang="en-GB" sz="2800" b="1">
                <a:solidFill>
                  <a:schemeClr val="accent1">
                    <a:lumMod val="75000"/>
                  </a:schemeClr>
                </a:solidFill>
              </a:rPr>
              <a:t>The Technology/Innovation </a:t>
            </a:r>
            <a:endParaRPr lang="en-US" sz="2800" b="1">
              <a:solidFill>
                <a:schemeClr val="accent1">
                  <a:lumMod val="75000"/>
                </a:schemeClr>
              </a:solidFill>
            </a:endParaRPr>
          </a:p>
        </p:txBody>
      </p:sp>
      <p:sp>
        <p:nvSpPr>
          <p:cNvPr id="20483" name="Rectangle 3">
            <a:extLst>
              <a:ext uri="{FF2B5EF4-FFF2-40B4-BE49-F238E27FC236}">
                <a16:creationId xmlns:a16="http://schemas.microsoft.com/office/drawing/2014/main" id="{D368E1AF-F353-4ED3-B0CC-89F75ABC6FAF}"/>
              </a:ext>
            </a:extLst>
          </p:cNvPr>
          <p:cNvSpPr>
            <a:spLocks noGrp="1" noChangeArrowheads="1"/>
          </p:cNvSpPr>
          <p:nvPr>
            <p:ph idx="1"/>
          </p:nvPr>
        </p:nvSpPr>
        <p:spPr bwMode="auto">
          <a:xfrm>
            <a:off x="384175" y="1096963"/>
            <a:ext cx="8229600" cy="4084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defRPr/>
            </a:pPr>
            <a:r>
              <a:rPr sz="1800">
                <a:solidFill>
                  <a:schemeClr val="accent1">
                    <a:lumMod val="75000"/>
                  </a:schemeClr>
                </a:solidFill>
              </a:rPr>
              <a:t>Describe the foundation of your technology/innovation, i.e. what science is it based on?</a:t>
            </a:r>
          </a:p>
          <a:p>
            <a:pPr>
              <a:lnSpc>
                <a:spcPct val="90000"/>
              </a:lnSpc>
              <a:defRPr/>
            </a:pPr>
            <a:r>
              <a:rPr sz="1800">
                <a:solidFill>
                  <a:schemeClr val="accent1">
                    <a:lumMod val="75000"/>
                  </a:schemeClr>
                </a:solidFill>
              </a:rPr>
              <a:t>Describe your technology/innovation. Is it close to the market, or precompetitive in nature? Which tools/techniques/crafts/systems/methods is it utilizing, how and for what purpose? </a:t>
            </a:r>
          </a:p>
          <a:p>
            <a:pPr>
              <a:lnSpc>
                <a:spcPct val="90000"/>
              </a:lnSpc>
              <a:defRPr/>
            </a:pPr>
            <a:r>
              <a:rPr sz="1800">
                <a:solidFill>
                  <a:schemeClr val="accent1">
                    <a:lumMod val="75000"/>
                  </a:schemeClr>
                </a:solidFill>
              </a:rPr>
              <a:t>Technology development stage at the time of the project submission</a:t>
            </a:r>
          </a:p>
          <a:p>
            <a:pPr>
              <a:lnSpc>
                <a:spcPct val="90000"/>
              </a:lnSpc>
              <a:defRPr/>
            </a:pPr>
            <a:r>
              <a:rPr sz="1800">
                <a:solidFill>
                  <a:schemeClr val="accent1">
                    <a:lumMod val="75000"/>
                  </a:schemeClr>
                </a:solidFill>
              </a:rPr>
              <a:t>Does it result in a product or service? If so, describe the product/service very briefly: what will it be doing or what will it be used for? Will it be practical and user friendly?</a:t>
            </a:r>
          </a:p>
          <a:p>
            <a:pPr>
              <a:lnSpc>
                <a:spcPct val="90000"/>
              </a:lnSpc>
              <a:defRPr/>
            </a:pPr>
            <a:r>
              <a:rPr sz="1800">
                <a:solidFill>
                  <a:schemeClr val="accent1">
                    <a:lumMod val="75000"/>
                  </a:schemeClr>
                </a:solidFill>
              </a:rPr>
              <a:t>Availability of components:  Does anything else need to be invented in order for the final product to work?</a:t>
            </a:r>
          </a:p>
        </p:txBody>
      </p:sp>
      <p:cxnSp>
        <p:nvCxnSpPr>
          <p:cNvPr id="4" name="Straight Connector 3">
            <a:extLst>
              <a:ext uri="{FF2B5EF4-FFF2-40B4-BE49-F238E27FC236}">
                <a16:creationId xmlns:a16="http://schemas.microsoft.com/office/drawing/2014/main" id="{4F124E8A-0905-48CA-8903-F94E6027B8D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86921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ear Applicant,&amp;#x0D;&amp;#x0A;&amp;#x0D;&amp;#x0A;The company- and project- presentation (Presentation) is one of the documents that is required to &quot;/&gt;&lt;property id=&quot;20307&quot; value=&quot;350&quot;/&gt;&lt;/object&gt;&lt;object type=&quot;3&quot; unique_id=&quot;10005&quot;&gt;&lt;property id=&quot;20148&quot; value=&quot;5&quot;/&gt;&lt;property id=&quot;20300&quot; value=&quot;Slide 2&quot;/&gt;&lt;property id=&quot;20307&quot; value=&quot;280&quot;/&gt;&lt;/object&gt;&lt;object type=&quot;3&quot; unique_id=&quot;10006&quot;&gt;&lt;property id=&quot;20148&quot; value=&quot;5&quot;/&gt;&lt;property id=&quot;20300&quot; value=&quot;Slide 3 - &amp;quot;About the Company&amp;quot;&quot;/&gt;&lt;property id=&quot;20307&quot; value=&quot;336&quot;/&gt;&lt;/object&gt;&lt;object type=&quot;3&quot; unique_id=&quot;10007&quot;&gt;&lt;property id=&quot;20148&quot; value=&quot;5&quot;/&gt;&lt;property id=&quot;20300&quot; value=&quot;Slide 4 - &amp;quot;Management Team&amp;quot;&quot;/&gt;&lt;property id=&quot;20307&quot; value=&quot;337&quot;/&gt;&lt;/object&gt;&lt;object type=&quot;3&quot; unique_id=&quot;10008&quot;&gt;&lt;property id=&quot;20148&quot; value=&quot;5&quot;/&gt;&lt;property id=&quot;20300&quot; value=&quot;Slide 5 - &amp;quot;Company Advisors&amp;quot;&quot;/&gt;&lt;property id=&quot;20307&quot; value=&quot;338&quot;/&gt;&lt;/object&gt;&lt;object type=&quot;3&quot; unique_id=&quot;10009&quot;&gt;&lt;property id=&quot;20148&quot; value=&quot;5&quot;/&gt;&lt;property id=&quot;20300&quot; value=&quot;Slide 6 - &amp;quot;Level of Co-financing&amp;quot;&quot;/&gt;&lt;property id=&quot;20307&quot; value=&quot;339&quot;/&gt;&lt;/object&gt;&lt;object type=&quot;3&quot; unique_id=&quot;10010&quot;&gt;&lt;property id=&quot;20148&quot; value=&quot;5&quot;/&gt;&lt;property id=&quot;20300&quot; value=&quot;Slide 7 - &amp;quot;The Technology/Innovation &amp;quot;&quot;/&gt;&lt;property id=&quot;20307&quot; value=&quot;341&quot;/&gt;&lt;/object&gt;&lt;object type=&quot;3&quot; unique_id=&quot;10011&quot;&gt;&lt;property id=&quot;20148&quot; value=&quot;5&quot;/&gt;&lt;property id=&quot;20300&quot; value=&quot;Slide 8 - &amp;quot;The Technology/Innovation &amp;quot;&quot;/&gt;&lt;property id=&quot;20307&quot; value=&quot;342&quot;/&gt;&lt;/object&gt;&lt;object type=&quot;3&quot; unique_id=&quot;10012&quot;&gt;&lt;property id=&quot;20148&quot; value=&quot;5&quot;/&gt;&lt;property id=&quot;20300&quot; value=&quot;Slide 9 - &amp;quot;The Technology/Innovation &amp;quot;&quot;/&gt;&lt;property id=&quot;20307&quot; value=&quot;352&quot;/&gt;&lt;/object&gt;&lt;object type=&quot;3&quot; unique_id=&quot;10013&quot;&gt;&lt;property id=&quot;20148&quot; value=&quot;5&quot;/&gt;&lt;property id=&quot;20300&quot; value=&quot;Slide 10 - &amp;quot;IP Position&amp;quot;&quot;/&gt;&lt;property id=&quot;20307&quot; value=&quot;340&quot;/&gt;&lt;/object&gt;&lt;object type=&quot;3&quot; unique_id=&quot;10014&quot;&gt;&lt;property id=&quot;20148&quot; value=&quot;5&quot;/&gt;&lt;property id=&quot;20300&quot; value=&quot;Slide 11 - &amp;quot;Market Overview&amp;quot;&quot;/&gt;&lt;property id=&quot;20307&quot; value=&quot;343&quot;/&gt;&lt;/object&gt;&lt;object type=&quot;3&quot; unique_id=&quot;10015&quot;&gt;&lt;property id=&quot;20148&quot; value=&quot;5&quot;/&gt;&lt;property id=&quot;20300&quot; value=&quot;Slide 12 - &amp;quot;Competitiveness&amp;quot;&quot;/&gt;&lt;property id=&quot;20307&quot; value=&quot;344&quot;/&gt;&lt;/object&gt;&lt;object type=&quot;3&quot; unique_id=&quot;10016&quot;&gt;&lt;property id=&quot;20148&quot; value=&quot;5&quot;/&gt;&lt;property id=&quot;20300&quot; value=&quot;Slide 13 - &amp;quot;Company Strategy and Commercialization&amp;quot;&quot;/&gt;&lt;property id=&quot;20307&quot; value=&quot;354&quot;/&gt;&lt;/object&gt;&lt;object type=&quot;3&quot; unique_id=&quot;10017&quot;&gt;&lt;property id=&quot;20148&quot; value=&quot;5&quot;/&gt;&lt;property id=&quot;20300&quot; value=&quot;Slide 14 - &amp;quot;SWOT&amp;quot;&quot;/&gt;&lt;property id=&quot;20307&quot; value=&quot;358&quot;/&gt;&lt;/object&gt;&lt;object type=&quot;3&quot; unique_id=&quot;10018&quot;&gt;&lt;property id=&quot;20148&quot; value=&quot;5&quot;/&gt;&lt;property id=&quot;20300&quot; value=&quot;Slide 15 - &amp;quot;Milestones and Deliverables&amp;quot;&quot;/&gt;&lt;property id=&quot;20307&quot; value=&quot;345&quot;/&gt;&lt;/object&gt;&lt;object type=&quot;3&quot; unique_id=&quot;10019&quot;&gt;&lt;property id=&quot;20148&quot; value=&quot;5&quot;/&gt;&lt;property id=&quot;20300&quot; value=&quot;Slide 16&quot;/&gt;&lt;property id=&quot;20307&quot; value=&quot;356&quot;/&gt;&lt;/object&gt;&lt;object type=&quot;3&quot; unique_id=&quot;10020&quot;&gt;&lt;property id=&quot;20148&quot; value=&quot;5&quot;/&gt;&lt;property id=&quot;20300&quot; value=&quot;Slide 17&quot;/&gt;&lt;property id=&quot;20307&quot; value=&quot;357&quot;/&gt;&lt;/object&gt;&lt;object type=&quot;3&quot; unique_id=&quot;10021&quot;&gt;&lt;property id=&quot;20148&quot; value=&quot;5&quot;/&gt;&lt;property id=&quot;20300&quot; value=&quot;Slide 18 - &amp;quot;Project Budget&amp;quot;&quot;/&gt;&lt;property id=&quot;20307&quot; value=&quot;359&quot;/&gt;&lt;/object&gt;&lt;object type=&quot;3&quot; unique_id=&quot;10022&quot;&gt;&lt;property id=&quot;20148&quot; value=&quot;5&quot;/&gt;&lt;property id=&quot;20300&quot; value=&quot;Slide 19&quot;/&gt;&lt;property id=&quot;20307&quot; value=&quot;353&quot;/&gt;&lt;/object&gt;&lt;object type=&quot;3&quot; unique_id=&quot;10023&quot;&gt;&lt;property id=&quot;20148&quot; value=&quot;5&quot;/&gt;&lt;property id=&quot;20300&quot; value=&quot;Slide 20&quot;/&gt;&lt;property id=&quot;20307&quot; value=&quot;360&quot;/&gt;&lt;/object&gt;&lt;object type=&quot;3&quot; unique_id=&quot;10024&quot;&gt;&lt;property id=&quot;20148&quot; value=&quot;5&quot;/&gt;&lt;property id=&quot;20300&quot; value=&quot;Slide 21 - &amp;quot;Contact person:&amp;#x0D;&amp;#x0A;&amp;#x0D;&amp;#x0A;[First Name, Last name]&amp;#x0D;&amp;#x0A;[Company Name]&amp;#x0D;&amp;#x0A;[Company Address, Street and Number]&amp;#x0D;&amp;#x0A;[Zip Code] [City]&amp;#x0D;&amp;#x0A;T: &quot;/&gt;&lt;property id=&quot;20307&quot; value=&quot;349&quot;/&gt;&lt;/object&gt;&lt;/object&gt;&lt;/object&gt;&lt;/database&gt;"/>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30256</TotalTime>
  <Words>1543</Words>
  <Application>Microsoft Office PowerPoint</Application>
  <PresentationFormat>On-screen Show (4:3)</PresentationFormat>
  <Paragraphs>206</Paragraphs>
  <Slides>20</Slides>
  <Notes>17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Custom Design</vt:lpstr>
      <vt:lpstr>1_Custom Design</vt:lpstr>
      <vt:lpstr>Dear Applicant,  The project presentation is one of the documents that is required to be submitted as a part of the Project Proposal documentation for the Mini Grants Program. This slide represents a short guide on how this template should be used, and how the Presentation should be completed.  Please note that the text in brackets and bullets indicates which information needs to be completed on the respective slide. The form of the slides (slide template), text colour, and font (Calibri) are not to be changed.  Please find that the slides may include notes (found at the bottom of the screen), which give further instructions regarding the content of the respective slide.  The slides may also contain examples (e.g.), which are to be used as guidelines. The text boxes which include examples are to be deleted after the completion of the respective slide.  Once the Presentation is completed, please delete this slide. </vt:lpstr>
      <vt:lpstr>PowerPoint Presentation</vt:lpstr>
      <vt:lpstr>PowerPoint Presentation</vt:lpstr>
      <vt:lpstr>PowerPoint Presentation</vt:lpstr>
      <vt:lpstr>Market Overview</vt:lpstr>
      <vt:lpstr>Competitiveness</vt:lpstr>
      <vt:lpstr>Commercialization Strategy and Revenue Potential</vt:lpstr>
      <vt:lpstr>Revenue Forecast</vt:lpstr>
      <vt:lpstr>The Technology/Innovation </vt:lpstr>
      <vt:lpstr>The Technology/Innovation </vt:lpstr>
      <vt:lpstr>IP Position And Freedom To Operate</vt:lpstr>
      <vt:lpstr>Type and Level of Co-financing</vt:lpstr>
      <vt:lpstr>SWOT</vt:lpstr>
      <vt:lpstr>Milestones and Deliverables</vt:lpstr>
      <vt:lpstr>Project Budget</vt:lpstr>
      <vt:lpstr>PowerPoint Presentation</vt:lpstr>
      <vt:lpstr>About the Company</vt:lpstr>
      <vt:lpstr>Key project staff and credentials</vt:lpstr>
      <vt:lpstr>Project Advisors</vt:lpstr>
      <vt:lpstr>Contact person:  [First Name, Last name] [Applicant Company Name] [Company Address, Street and Number] [Zip Code] [City] T: [Telephone number, day time] E-mail: [your company e-mail address]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Radomir Kosojevic</dc:creator>
  <cp:lastModifiedBy>Stefan Popovic</cp:lastModifiedBy>
  <cp:revision>599</cp:revision>
  <dcterms:created xsi:type="dcterms:W3CDTF">2006-08-16T00:00:00Z</dcterms:created>
  <dcterms:modified xsi:type="dcterms:W3CDTF">2019-03-27T12:03:07Z</dcterms:modified>
</cp:coreProperties>
</file>