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649" autoAdjust="0"/>
    <p:restoredTop sz="94660"/>
  </p:normalViewPr>
  <p:slideViewPr>
    <p:cSldViewPr snapToGrid="0">
      <p:cViewPr varScale="1">
        <p:scale>
          <a:sx n="114" d="100"/>
          <a:sy n="114" d="100"/>
        </p:scale>
        <p:origin x="111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62BE1-2937-3BD2-1B9B-160DD080D6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578F0A-DADD-12CA-05C1-5CD7DD8BB0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7FAC2F-D780-C842-E79D-F5F0BAF01C84}"/>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3040E509-E8AA-BC09-EAD6-DEB536EB08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348B9-4AE9-6C5B-8007-1181B0D002A7}"/>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334549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48073-F0AA-4159-71CF-01AEC3C117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1052D5-AD94-286F-DF72-7D3B33E153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591F5-47D5-0683-4215-4CF04C788797}"/>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11984406-9D0B-B77C-F099-618B15A5BE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283AFA-B02B-7A72-8083-B6708F693809}"/>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939380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29408A-CAD5-F68B-6AB3-B3443A1C42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6EF6CB-5723-0B00-FA4F-E074C2CF97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B16DC2-66A7-ED72-2C4D-80C7E074CFD6}"/>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02BC633D-54B9-2B11-27E0-EBC1BA4651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063E9-55CB-04F5-C230-34CD5330030F}"/>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54425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6C5C-2B1B-9824-2BE7-EE9868BBF7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59099-4B70-04D4-D48A-2F3E97E233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3C1812-F051-2C74-DF10-9884C564EAF3}"/>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7EFA17B9-AF6A-0A77-6958-EC7FD446F0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4570E-7808-D8D8-6E4C-1C59D2C07A3E}"/>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33394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C5518-6C5B-2E1C-9F5E-F43E2E1DA9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0DAAA4-16A8-679D-44DE-1FCC866177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129AB-F514-EC36-3544-ACC42E082766}"/>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A05A6118-00EF-AEC8-52EE-5913B0ACC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DE7BF-CF37-65AC-2B9F-61D73A5CC5DB}"/>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84239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516CB-984F-F5B4-8CC3-4063DE85C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51377D-93D0-1784-0FE0-6473B61C93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67A25-A205-CD84-34D9-AD09922ADA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C66869-506A-FF1A-0B2A-22316573A98B}"/>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6" name="Footer Placeholder 5">
            <a:extLst>
              <a:ext uri="{FF2B5EF4-FFF2-40B4-BE49-F238E27FC236}">
                <a16:creationId xmlns:a16="http://schemas.microsoft.com/office/drawing/2014/main" id="{BF46AA7D-AFBD-DA46-9F30-7EB79109D5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9BBB-ADAB-E1A7-F42D-DF614EA90E53}"/>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067287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E1E49-DF4B-0D01-3E10-2214E3480E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F7012B-9C9B-BCEB-0E6B-689491EA80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1CAC3A-9464-4969-7DED-C4BB2CACFA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F77039-10B6-A5A4-D92C-DBC580226F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DE11D9-8652-566B-AE24-DE32B5FF28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B16159-F749-0BAE-E131-33E2606D316C}"/>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8" name="Footer Placeholder 7">
            <a:extLst>
              <a:ext uri="{FF2B5EF4-FFF2-40B4-BE49-F238E27FC236}">
                <a16:creationId xmlns:a16="http://schemas.microsoft.com/office/drawing/2014/main" id="{5D9C75E1-EFCC-1642-E13B-897D5A767A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6FE4F1-7D44-BFAE-CE61-AAEE37E4EC1F}"/>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24930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D1803-B1D7-F116-BA8E-F6BD4299EC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C1846A-2F08-17DD-42E4-3F4497D51A97}"/>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4" name="Footer Placeholder 3">
            <a:extLst>
              <a:ext uri="{FF2B5EF4-FFF2-40B4-BE49-F238E27FC236}">
                <a16:creationId xmlns:a16="http://schemas.microsoft.com/office/drawing/2014/main" id="{8C6282AE-F15F-45C7-55DB-58B2B97028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53A74F-0CC2-023E-0E9B-7967032C6AEA}"/>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315299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047909-CF6C-B696-2D4D-BAE77546557F}"/>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3" name="Footer Placeholder 2">
            <a:extLst>
              <a:ext uri="{FF2B5EF4-FFF2-40B4-BE49-F238E27FC236}">
                <a16:creationId xmlns:a16="http://schemas.microsoft.com/office/drawing/2014/main" id="{DAEFDAA7-237A-0148-8E60-01BF1AB351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9A432E-4C0B-22BD-17AA-166E344F01C6}"/>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45040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E9896-A567-9C96-850D-0A7F53E63C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67F5C0-8E70-3996-C1AC-AE2F852D3F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8BD2C6-8AF3-B3DA-9F53-7081B4CA1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5E80D7-5644-B6BE-4844-518E3FA71EE8}"/>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6" name="Footer Placeholder 5">
            <a:extLst>
              <a:ext uri="{FF2B5EF4-FFF2-40B4-BE49-F238E27FC236}">
                <a16:creationId xmlns:a16="http://schemas.microsoft.com/office/drawing/2014/main" id="{1D04355B-5A8E-FD57-21D9-5AD36FD289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C348E3-0CEE-91F3-74B9-C6FBCDE5CCD4}"/>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83055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7E9DD-D609-28A2-D857-9A403D8A2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EC9144-6125-5B2D-6946-82B5B4119F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EC4DF1-49C1-A5AF-FAB3-6B33D6D01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B314E0-7D89-3576-BC93-BD6472E6558F}"/>
              </a:ext>
            </a:extLst>
          </p:cNvPr>
          <p:cNvSpPr>
            <a:spLocks noGrp="1"/>
          </p:cNvSpPr>
          <p:nvPr>
            <p:ph type="dt" sz="half" idx="10"/>
          </p:nvPr>
        </p:nvSpPr>
        <p:spPr/>
        <p:txBody>
          <a:bodyPr/>
          <a:lstStyle/>
          <a:p>
            <a:fld id="{3D770E38-35EF-43F1-9FF2-4DF0C36F91D0}" type="datetimeFigureOut">
              <a:rPr lang="en-US" smtClean="0"/>
              <a:t>11/17/2025</a:t>
            </a:fld>
            <a:endParaRPr lang="en-US"/>
          </a:p>
        </p:txBody>
      </p:sp>
      <p:sp>
        <p:nvSpPr>
          <p:cNvPr id="6" name="Footer Placeholder 5">
            <a:extLst>
              <a:ext uri="{FF2B5EF4-FFF2-40B4-BE49-F238E27FC236}">
                <a16:creationId xmlns:a16="http://schemas.microsoft.com/office/drawing/2014/main" id="{1E419C81-D001-5BDE-DA34-F9004D1191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5F7813-1A84-2C9F-47A0-DF4C4634F510}"/>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35795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A0FCBA-F039-EED4-516C-25FD135316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77A6C4-9EE0-B403-5332-43FEF56EE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89ABC3-1748-9DAD-4760-AA7147F791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70E38-35EF-43F1-9FF2-4DF0C36F91D0}" type="datetimeFigureOut">
              <a:rPr lang="en-US" smtClean="0"/>
              <a:t>11/17/2025</a:t>
            </a:fld>
            <a:endParaRPr lang="en-US"/>
          </a:p>
        </p:txBody>
      </p:sp>
      <p:sp>
        <p:nvSpPr>
          <p:cNvPr id="5" name="Footer Placeholder 4">
            <a:extLst>
              <a:ext uri="{FF2B5EF4-FFF2-40B4-BE49-F238E27FC236}">
                <a16:creationId xmlns:a16="http://schemas.microsoft.com/office/drawing/2014/main" id="{D7CD343E-A812-7748-9449-7BF976FCD1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A21822-6100-F112-F9FA-DDD12226D9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C35CCB-8F4D-4381-AECB-246740F5FC13}" type="slidenum">
              <a:rPr lang="en-US" smtClean="0"/>
              <a:t>‹#›</a:t>
            </a:fld>
            <a:endParaRPr lang="en-US"/>
          </a:p>
        </p:txBody>
      </p:sp>
    </p:spTree>
    <p:extLst>
      <p:ext uri="{BB962C8B-B14F-4D97-AF65-F5344CB8AC3E}">
        <p14:creationId xmlns:p14="http://schemas.microsoft.com/office/powerpoint/2010/main" val="2590365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9153C-1B45-1BC7-B9F3-54D5040AB1FE}"/>
              </a:ext>
            </a:extLst>
          </p:cNvPr>
          <p:cNvSpPr>
            <a:spLocks noGrp="1"/>
          </p:cNvSpPr>
          <p:nvPr>
            <p:ph type="ctrTitle"/>
          </p:nvPr>
        </p:nvSpPr>
        <p:spPr>
          <a:xfrm>
            <a:off x="1019261" y="1284441"/>
            <a:ext cx="10146486" cy="5312965"/>
          </a:xfrm>
        </p:spPr>
        <p:txBody>
          <a:bodyPr>
            <a:noAutofit/>
          </a:bodyPr>
          <a:lstStyle/>
          <a:p>
            <a:pPr algn="l"/>
            <a:br>
              <a:rPr lang="sr-Cyrl-RS" sz="1600" dirty="0">
                <a:solidFill>
                  <a:schemeClr val="accent1">
                    <a:lumMod val="75000"/>
                  </a:schemeClr>
                </a:solidFill>
                <a:latin typeface="+mn-lt"/>
              </a:rPr>
            </a:br>
            <a:r>
              <a:rPr lang="sr-Cyrl-RS" sz="1600" dirty="0">
                <a:solidFill>
                  <a:schemeClr val="accent1">
                    <a:lumMod val="75000"/>
                  </a:schemeClr>
                </a:solidFill>
                <a:latin typeface="+mn-lt"/>
              </a:rPr>
              <a:t>Драги Подносиоче пријаве</a:t>
            </a:r>
            <a:r>
              <a:rPr lang="en-US" sz="1600" dirty="0">
                <a:solidFill>
                  <a:schemeClr val="accent1">
                    <a:lumMod val="75000"/>
                  </a:schemeClr>
                </a:solidFill>
                <a:latin typeface="+mn-lt"/>
              </a:rPr>
              <a:t>,</a:t>
            </a:r>
            <a:br>
              <a:rPr lang="en-US" sz="1600" dirty="0">
                <a:latin typeface="+mn-lt"/>
              </a:rPr>
            </a:br>
            <a:br>
              <a:rPr lang="en-US" sz="1600" dirty="0">
                <a:latin typeface="+mn-lt"/>
              </a:rPr>
            </a:br>
            <a:r>
              <a:rPr lang="ru-RU" sz="1600" dirty="0">
                <a:solidFill>
                  <a:schemeClr val="accent1">
                    <a:lumMod val="75000"/>
                  </a:schemeClr>
                </a:solidFill>
                <a:latin typeface="+mn-lt"/>
              </a:rPr>
              <a:t>Презентација </a:t>
            </a:r>
            <a:r>
              <a:rPr lang="sr-Cyrl-RS" sz="1600" dirty="0">
                <a:solidFill>
                  <a:schemeClr val="accent1">
                    <a:lumMod val="75000"/>
                  </a:schemeClr>
                </a:solidFill>
                <a:latin typeface="+mn-lt"/>
              </a:rPr>
              <a:t>решења</a:t>
            </a:r>
            <a:r>
              <a:rPr lang="ru-RU" sz="1600" dirty="0">
                <a:solidFill>
                  <a:schemeClr val="accent1">
                    <a:lumMod val="75000"/>
                  </a:schemeClr>
                </a:solidFill>
                <a:latin typeface="+mn-lt"/>
              </a:rPr>
              <a:t> је један од докумената који је потребно доставити као део Пријаве за </a:t>
            </a:r>
            <a:r>
              <a:rPr lang="sr-Latn-RS" sz="1600" dirty="0">
                <a:solidFill>
                  <a:schemeClr val="accent1">
                    <a:lumMod val="75000"/>
                  </a:schemeClr>
                </a:solidFill>
                <a:latin typeface="+mn-lt"/>
              </a:rPr>
              <a:t>GovTech</a:t>
            </a:r>
            <a:r>
              <a:rPr lang="ru-RU" sz="1600" dirty="0">
                <a:solidFill>
                  <a:schemeClr val="accent1">
                    <a:lumMod val="75000"/>
                  </a:schemeClr>
                </a:solidFill>
                <a:latin typeface="+mn-lt"/>
              </a:rPr>
              <a:t> </a:t>
            </a:r>
            <a:r>
              <a:rPr lang="sr-Cyrl-RS" sz="1600" dirty="0">
                <a:solidFill>
                  <a:schemeClr val="accent1">
                    <a:lumMod val="75000"/>
                  </a:schemeClr>
                </a:solidFill>
                <a:latin typeface="+mn-lt"/>
              </a:rPr>
              <a:t>п</a:t>
            </a:r>
            <a:r>
              <a:rPr lang="ru-RU" sz="1600" dirty="0">
                <a:solidFill>
                  <a:schemeClr val="accent1">
                    <a:lumMod val="75000"/>
                  </a:schemeClr>
                </a:solidFill>
                <a:latin typeface="+mn-lt"/>
              </a:rPr>
              <a:t>рограм, а овај слајд представља смернице за припрему исте.</a:t>
            </a:r>
            <a:br>
              <a:rPr lang="en-US" sz="1600" dirty="0">
                <a:solidFill>
                  <a:schemeClr val="accent1">
                    <a:lumMod val="75000"/>
                  </a:schemeClr>
                </a:solidFill>
                <a:latin typeface="+mn-lt"/>
              </a:rPr>
            </a:br>
            <a:br>
              <a:rPr lang="en-US" sz="1600" dirty="0">
                <a:solidFill>
                  <a:schemeClr val="accent1">
                    <a:lumMod val="75000"/>
                  </a:schemeClr>
                </a:solidFill>
                <a:latin typeface="+mn-lt"/>
              </a:rPr>
            </a:br>
            <a:r>
              <a:rPr lang="ru-RU" sz="1600" dirty="0">
                <a:solidFill>
                  <a:srgbClr val="CC0000"/>
                </a:solidFill>
                <a:latin typeface="+mn-lt"/>
              </a:rPr>
              <a:t>Од Вас се </a:t>
            </a:r>
            <a:r>
              <a:rPr lang="sr-Cyrl-RS" sz="1600" dirty="0">
                <a:solidFill>
                  <a:srgbClr val="CC0000"/>
                </a:solidFill>
                <a:latin typeface="+mn-lt"/>
              </a:rPr>
              <a:t>очекује</a:t>
            </a:r>
            <a:r>
              <a:rPr lang="ru-RU" sz="1600" dirty="0">
                <a:solidFill>
                  <a:srgbClr val="CC0000"/>
                </a:solidFill>
                <a:latin typeface="+mn-lt"/>
              </a:rPr>
              <a:t> да обезбедите </a:t>
            </a:r>
            <a:r>
              <a:rPr lang="en-US" sz="1600" i="1" dirty="0">
                <a:solidFill>
                  <a:srgbClr val="CC0000"/>
                </a:solidFill>
                <a:latin typeface="+mn-lt"/>
              </a:rPr>
              <a:t>PowerPoint</a:t>
            </a:r>
            <a:r>
              <a:rPr lang="ru-RU" sz="1600" dirty="0">
                <a:solidFill>
                  <a:srgbClr val="CC0000"/>
                </a:solidFill>
                <a:latin typeface="+mn-lt"/>
              </a:rPr>
              <a:t> презентацију са </a:t>
            </a:r>
            <a:r>
              <a:rPr lang="ru-RU" sz="1600" b="1" u="sng" dirty="0">
                <a:solidFill>
                  <a:srgbClr val="CC0000"/>
                </a:solidFill>
                <a:effectLst>
                  <a:outerShdw blurRad="38100" dist="38100" dir="2700000" algn="tl">
                    <a:srgbClr val="000000">
                      <a:alpha val="43137"/>
                    </a:srgbClr>
                  </a:outerShdw>
                </a:effectLst>
                <a:latin typeface="+mn-lt"/>
              </a:rPr>
              <a:t>највише 15 слајдова </a:t>
            </a:r>
            <a:r>
              <a:rPr lang="ru-RU" sz="1600" b="1" dirty="0">
                <a:solidFill>
                  <a:srgbClr val="CC0000"/>
                </a:solidFill>
                <a:effectLst>
                  <a:outerShdw blurRad="38100" dist="38100" dir="2700000" algn="tl">
                    <a:srgbClr val="000000">
                      <a:alpha val="43137"/>
                    </a:srgbClr>
                  </a:outerShdw>
                </a:effectLst>
                <a:latin typeface="+mn-lt"/>
              </a:rPr>
              <a:t> </a:t>
            </a:r>
            <a:r>
              <a:rPr lang="ru-RU" sz="1600" dirty="0">
                <a:solidFill>
                  <a:srgbClr val="CC0000"/>
                </a:solidFill>
                <a:latin typeface="+mn-lt"/>
              </a:rPr>
              <a:t>(укључујући и насловни слајд). Прекорачење наведеног броја слајдова ће дисквалификовати Вашу пријаву из процеса евалуације.</a:t>
            </a:r>
            <a:br>
              <a:rPr lang="ru-RU" sz="1600" dirty="0">
                <a:solidFill>
                  <a:srgbClr val="CC0000"/>
                </a:solidFill>
                <a:latin typeface="+mn-lt"/>
              </a:rPr>
            </a:br>
            <a:br>
              <a:rPr lang="en-US" sz="1600" dirty="0">
                <a:solidFill>
                  <a:schemeClr val="accent1">
                    <a:lumMod val="75000"/>
                  </a:schemeClr>
                </a:solidFill>
                <a:latin typeface="+mn-lt"/>
              </a:rPr>
            </a:br>
            <a:r>
              <a:rPr lang="ru-RU" sz="1600" dirty="0">
                <a:solidFill>
                  <a:schemeClr val="accent1">
                    <a:lumMod val="75000"/>
                  </a:schemeClr>
                </a:solidFill>
                <a:latin typeface="+mn-lt"/>
              </a:rPr>
              <a:t>Презентација решења доставља се у слободном формату у смислу стила, визуала и опште структуре. Подстичемо Вас да користите ову презентацију како бисте на најбољи начин изразили своју визију, своју иновацију и њену конкурентску предност. Размишљајте о томе као о својој презентацији</a:t>
            </a:r>
            <a:r>
              <a:rPr lang="sr-Latn-RS" sz="1600" dirty="0">
                <a:solidFill>
                  <a:schemeClr val="accent1">
                    <a:lumMod val="75000"/>
                  </a:schemeClr>
                </a:solidFill>
                <a:latin typeface="+mn-lt"/>
              </a:rPr>
              <a:t> </a:t>
            </a:r>
            <a:r>
              <a:rPr lang="sr-Cyrl-RS" sz="1600" dirty="0">
                <a:solidFill>
                  <a:schemeClr val="accent1">
                    <a:lumMod val="75000"/>
                  </a:schemeClr>
                </a:solidFill>
                <a:latin typeface="+mn-lt"/>
              </a:rPr>
              <a:t>директно, односно уживо пред комисијом</a:t>
            </a:r>
            <a:r>
              <a:rPr lang="ru-RU" sz="1600" dirty="0">
                <a:solidFill>
                  <a:schemeClr val="accent1">
                    <a:lumMod val="75000"/>
                  </a:schemeClr>
                </a:solidFill>
                <a:latin typeface="+mn-lt"/>
              </a:rPr>
              <a:t> (</a:t>
            </a:r>
            <a:r>
              <a:rPr lang="sr-Latn-RS" sz="1600" i="1" dirty="0">
                <a:solidFill>
                  <a:schemeClr val="accent1">
                    <a:lumMod val="75000"/>
                  </a:schemeClr>
                </a:solidFill>
                <a:latin typeface="+mn-lt"/>
              </a:rPr>
              <a:t>live pitch</a:t>
            </a:r>
            <a:r>
              <a:rPr lang="sr-Cyrl-RS" sz="1600" dirty="0">
                <a:solidFill>
                  <a:schemeClr val="accent1">
                    <a:lumMod val="75000"/>
                  </a:schemeClr>
                </a:solidFill>
                <a:latin typeface="+mn-lt"/>
              </a:rPr>
              <a:t>)</a:t>
            </a:r>
            <a:r>
              <a:rPr lang="ru-RU" sz="1600" dirty="0">
                <a:solidFill>
                  <a:schemeClr val="accent1">
                    <a:lumMod val="75000"/>
                  </a:schemeClr>
                </a:solidFill>
                <a:latin typeface="+mn-lt"/>
              </a:rPr>
              <a:t>, сажето, ефикасно и атрактивно.</a:t>
            </a:r>
            <a:br>
              <a:rPr lang="ru-RU" sz="1600" dirty="0">
                <a:solidFill>
                  <a:schemeClr val="accent1">
                    <a:lumMod val="75000"/>
                  </a:schemeClr>
                </a:solidFill>
                <a:latin typeface="+mn-lt"/>
              </a:rPr>
            </a:br>
            <a:br>
              <a:rPr lang="en-US" sz="1600" dirty="0">
                <a:solidFill>
                  <a:schemeClr val="accent1">
                    <a:lumMod val="75000"/>
                  </a:schemeClr>
                </a:solidFill>
                <a:latin typeface="+mn-lt"/>
              </a:rPr>
            </a:br>
            <a:r>
              <a:rPr lang="sr-Cyrl-RS" sz="1600" dirty="0">
                <a:solidFill>
                  <a:schemeClr val="accent1">
                    <a:lumMod val="75000"/>
                  </a:schemeClr>
                </a:solidFill>
                <a:latin typeface="+mn-lt"/>
              </a:rPr>
              <a:t>Имајте на уму да презентација треба да обухвати следеће сегменте вашег Предлога решења:</a:t>
            </a:r>
            <a:br>
              <a:rPr lang="en-US" sz="1600" dirty="0">
                <a:solidFill>
                  <a:schemeClr val="accent1">
                    <a:lumMod val="75000"/>
                  </a:schemeClr>
                </a:solidFill>
                <a:latin typeface="+mn-lt"/>
              </a:rPr>
            </a:br>
            <a:r>
              <a:rPr lang="en-US" sz="1600" dirty="0">
                <a:solidFill>
                  <a:schemeClr val="accent1">
                    <a:lumMod val="75000"/>
                  </a:schemeClr>
                </a:solidFill>
                <a:latin typeface="+mn-lt"/>
              </a:rPr>
              <a:t>1. </a:t>
            </a:r>
            <a:r>
              <a:rPr lang="sr-Cyrl-RS" sz="1600" dirty="0">
                <a:solidFill>
                  <a:schemeClr val="accent1">
                    <a:lumMod val="75000"/>
                  </a:schemeClr>
                </a:solidFill>
                <a:latin typeface="+mn-lt"/>
              </a:rPr>
              <a:t>Насловни слајд са именом Подносиоца пријаве, називом решења,</a:t>
            </a:r>
            <a:r>
              <a:rPr lang="en-US" sz="1600" dirty="0">
                <a:solidFill>
                  <a:schemeClr val="accent1">
                    <a:lumMod val="75000"/>
                  </a:schemeClr>
                </a:solidFill>
                <a:latin typeface="+mn-lt"/>
              </a:rPr>
              <a:t> </a:t>
            </a:r>
            <a:r>
              <a:rPr lang="sr-Cyrl-RS" sz="1600" dirty="0">
                <a:solidFill>
                  <a:schemeClr val="accent1">
                    <a:lumMod val="75000"/>
                  </a:schemeClr>
                </a:solidFill>
                <a:latin typeface="+mn-lt"/>
              </a:rPr>
              <a:t>идентификационим бројем</a:t>
            </a:r>
            <a:r>
              <a:rPr lang="en-US" sz="1600" dirty="0">
                <a:solidFill>
                  <a:schemeClr val="accent1">
                    <a:lumMod val="75000"/>
                  </a:schemeClr>
                </a:solidFill>
                <a:latin typeface="+mn-lt"/>
              </a:rPr>
              <a:t> (</a:t>
            </a:r>
            <a:r>
              <a:rPr lang="sr-Cyrl-RS" sz="1600" dirty="0">
                <a:solidFill>
                  <a:schemeClr val="accent1">
                    <a:lumMod val="75000"/>
                  </a:schemeClr>
                </a:solidFill>
                <a:latin typeface="+mn-lt"/>
              </a:rPr>
              <a:t>ИД решења</a:t>
            </a:r>
            <a:r>
              <a:rPr lang="en-US" sz="1600" dirty="0">
                <a:solidFill>
                  <a:schemeClr val="accent1">
                    <a:lumMod val="75000"/>
                  </a:schemeClr>
                </a:solidFill>
                <a:latin typeface="+mn-lt"/>
              </a:rPr>
              <a:t>)</a:t>
            </a:r>
            <a:br>
              <a:rPr lang="sr-Cyrl-RS" sz="1600" dirty="0">
                <a:solidFill>
                  <a:schemeClr val="accent1">
                    <a:lumMod val="75000"/>
                  </a:schemeClr>
                </a:solidFill>
                <a:latin typeface="+mn-lt"/>
              </a:rPr>
            </a:br>
            <a:r>
              <a:rPr lang="sr-Cyrl-RS" sz="1600" dirty="0">
                <a:solidFill>
                  <a:schemeClr val="accent1">
                    <a:lumMod val="75000"/>
                  </a:schemeClr>
                </a:solidFill>
                <a:latin typeface="+mn-lt"/>
              </a:rPr>
              <a:t>  </a:t>
            </a:r>
            <a:r>
              <a:rPr lang="en-US" sz="1600" dirty="0">
                <a:solidFill>
                  <a:schemeClr val="accent1">
                    <a:lumMod val="75000"/>
                  </a:schemeClr>
                </a:solidFill>
                <a:latin typeface="+mn-lt"/>
              </a:rPr>
              <a:t> </a:t>
            </a:r>
            <a:r>
              <a:rPr lang="sr-Cyrl-RS" sz="1600" dirty="0">
                <a:solidFill>
                  <a:schemeClr val="accent1">
                    <a:lumMod val="75000"/>
                  </a:schemeClr>
                </a:solidFill>
                <a:latin typeface="+mn-lt"/>
              </a:rPr>
              <a:t> и </a:t>
            </a:r>
            <a:r>
              <a:rPr lang="ru-RU" sz="1600" dirty="0">
                <a:solidFill>
                  <a:schemeClr val="accent1">
                    <a:lumMod val="75000"/>
                  </a:schemeClr>
                </a:solidFill>
                <a:latin typeface="+mn-lt"/>
              </a:rPr>
              <a:t>описом решења у једној реченици;</a:t>
            </a:r>
            <a:br>
              <a:rPr lang="en-US" sz="1600" dirty="0">
                <a:solidFill>
                  <a:schemeClr val="accent1">
                    <a:lumMod val="75000"/>
                  </a:schemeClr>
                </a:solidFill>
                <a:latin typeface="+mn-lt"/>
              </a:rPr>
            </a:br>
            <a:r>
              <a:rPr lang="sr-Cyrl-RS" sz="1600" dirty="0">
                <a:solidFill>
                  <a:schemeClr val="accent1">
                    <a:lumMod val="75000"/>
                  </a:schemeClr>
                </a:solidFill>
                <a:latin typeface="+mn-lt"/>
              </a:rPr>
              <a:t>2.</a:t>
            </a:r>
            <a:r>
              <a:rPr lang="en-US" sz="1600" dirty="0">
                <a:solidFill>
                  <a:schemeClr val="accent1">
                    <a:lumMod val="75000"/>
                  </a:schemeClr>
                </a:solidFill>
                <a:latin typeface="+mn-lt"/>
              </a:rPr>
              <a:t> </a:t>
            </a:r>
            <a:r>
              <a:rPr lang="sr-Cyrl-RS" sz="1600" dirty="0">
                <a:solidFill>
                  <a:schemeClr val="accent1">
                    <a:lumMod val="75000"/>
                  </a:schemeClr>
                </a:solidFill>
                <a:latin typeface="+mn-lt"/>
              </a:rPr>
              <a:t>Ваше предложено решење</a:t>
            </a:r>
            <a:r>
              <a:rPr lang="pl-PL" sz="1600" dirty="0">
                <a:solidFill>
                  <a:schemeClr val="accent1">
                    <a:lumMod val="75000"/>
                  </a:schemeClr>
                </a:solidFill>
                <a:latin typeface="+mn-lt"/>
              </a:rPr>
              <a:t> </a:t>
            </a:r>
            <a:r>
              <a:rPr lang="sr-Cyrl-RS" sz="1600" dirty="0">
                <a:solidFill>
                  <a:schemeClr val="accent1">
                    <a:lumMod val="75000"/>
                  </a:schemeClr>
                </a:solidFill>
                <a:latin typeface="+mn-lt"/>
              </a:rPr>
              <a:t>за</a:t>
            </a:r>
            <a:r>
              <a:rPr lang="pl-PL" sz="1600" dirty="0">
                <a:solidFill>
                  <a:schemeClr val="accent1">
                    <a:lumMod val="75000"/>
                  </a:schemeClr>
                </a:solidFill>
                <a:latin typeface="+mn-lt"/>
              </a:rPr>
              <a:t> </a:t>
            </a:r>
            <a:r>
              <a:rPr lang="sr-Cyrl-RS" sz="1600" dirty="0">
                <a:solidFill>
                  <a:schemeClr val="accent1">
                    <a:lumMod val="75000"/>
                  </a:schemeClr>
                </a:solidFill>
                <a:latin typeface="+mn-lt"/>
              </a:rPr>
              <a:t>задати изазов;</a:t>
            </a:r>
            <a:br>
              <a:rPr lang="sr-Latn-RS" sz="1600" dirty="0">
                <a:solidFill>
                  <a:schemeClr val="accent1">
                    <a:lumMod val="75000"/>
                  </a:schemeClr>
                </a:solidFill>
                <a:latin typeface="+mn-lt"/>
              </a:rPr>
            </a:br>
            <a:r>
              <a:rPr lang="sr-Latn-RS" sz="1600" dirty="0">
                <a:solidFill>
                  <a:schemeClr val="accent1">
                    <a:lumMod val="75000"/>
                  </a:schemeClr>
                </a:solidFill>
                <a:latin typeface="+mn-lt"/>
              </a:rPr>
              <a:t>3. K</a:t>
            </a:r>
            <a:r>
              <a:rPr lang="ru-RU" sz="1600" dirty="0">
                <a:solidFill>
                  <a:schemeClr val="accent1">
                    <a:lumMod val="75000"/>
                  </a:schemeClr>
                </a:solidFill>
                <a:latin typeface="+mn-lt"/>
              </a:rPr>
              <a:t>арактеристике и функционалности </a:t>
            </a:r>
            <a:r>
              <a:rPr lang="sr-Cyrl-RS" sz="1600" dirty="0">
                <a:solidFill>
                  <a:schemeClr val="accent1">
                    <a:lumMod val="75000"/>
                  </a:schemeClr>
                </a:solidFill>
                <a:latin typeface="+mn-lt"/>
              </a:rPr>
              <a:t>решења</a:t>
            </a:r>
            <a:r>
              <a:rPr lang="ru-RU" sz="1600" dirty="0">
                <a:solidFill>
                  <a:schemeClr val="accent1">
                    <a:lumMod val="75000"/>
                  </a:schemeClr>
                </a:solidFill>
                <a:latin typeface="+mn-lt"/>
              </a:rPr>
              <a:t>, укључујући бизнис правила, процесне дијаграме, архитектуру</a:t>
            </a:r>
            <a:br>
              <a:rPr lang="ru-RU" sz="1600" dirty="0">
                <a:solidFill>
                  <a:schemeClr val="accent1">
                    <a:lumMod val="75000"/>
                  </a:schemeClr>
                </a:solidFill>
                <a:latin typeface="+mn-lt"/>
              </a:rPr>
            </a:br>
            <a:r>
              <a:rPr lang="ru-RU" sz="1600" dirty="0">
                <a:solidFill>
                  <a:schemeClr val="accent1">
                    <a:lumMod val="75000"/>
                  </a:schemeClr>
                </a:solidFill>
                <a:latin typeface="+mn-lt"/>
              </a:rPr>
              <a:t>    решења и дизајн интерфејса;</a:t>
            </a:r>
            <a:br>
              <a:rPr lang="sr-Cyrl-RS" sz="1600" dirty="0">
                <a:solidFill>
                  <a:schemeClr val="accent1">
                    <a:lumMod val="75000"/>
                  </a:schemeClr>
                </a:solidFill>
                <a:latin typeface="+mn-lt"/>
              </a:rPr>
            </a:br>
            <a:r>
              <a:rPr lang="sr-Cyrl-RS" sz="1600" dirty="0">
                <a:solidFill>
                  <a:schemeClr val="accent1">
                    <a:lumMod val="75000"/>
                  </a:schemeClr>
                </a:solidFill>
                <a:latin typeface="+mn-lt"/>
              </a:rPr>
              <a:t>4. Методологија имплементације решења (план кључних догађаја);</a:t>
            </a:r>
            <a:br>
              <a:rPr lang="sr-Latn-RS" sz="1600" dirty="0">
                <a:solidFill>
                  <a:schemeClr val="accent1">
                    <a:lumMod val="75000"/>
                  </a:schemeClr>
                </a:solidFill>
                <a:latin typeface="+mn-lt"/>
              </a:rPr>
            </a:br>
            <a:r>
              <a:rPr lang="sr-Latn-RS" sz="1600" dirty="0">
                <a:solidFill>
                  <a:schemeClr val="accent1">
                    <a:lumMod val="75000"/>
                  </a:schemeClr>
                </a:solidFill>
                <a:latin typeface="+mn-lt"/>
              </a:rPr>
              <a:t>5. </a:t>
            </a:r>
            <a:r>
              <a:rPr lang="ru-RU" sz="1600" dirty="0">
                <a:solidFill>
                  <a:schemeClr val="accent1">
                    <a:lumMod val="75000"/>
                  </a:schemeClr>
                </a:solidFill>
                <a:latin typeface="+mn-lt"/>
              </a:rPr>
              <a:t>Пројекција трошкова јавног субјекта у циљу коришћења и одржавања решења 3 године након имплементације</a:t>
            </a:r>
            <a:br>
              <a:rPr lang="en-US" sz="1600" dirty="0">
                <a:solidFill>
                  <a:schemeClr val="accent1">
                    <a:lumMod val="75000"/>
                  </a:schemeClr>
                </a:solidFill>
                <a:latin typeface="+mn-lt"/>
              </a:rPr>
            </a:br>
            <a:r>
              <a:rPr lang="sr-Latn-RS" sz="1600" dirty="0">
                <a:solidFill>
                  <a:schemeClr val="accent1">
                    <a:lumMod val="75000"/>
                  </a:schemeClr>
                </a:solidFill>
                <a:latin typeface="+mn-lt"/>
              </a:rPr>
              <a:t>6</a:t>
            </a:r>
            <a:r>
              <a:rPr lang="en-US" sz="1600" dirty="0">
                <a:solidFill>
                  <a:schemeClr val="accent1">
                    <a:lumMod val="75000"/>
                  </a:schemeClr>
                </a:solidFill>
                <a:latin typeface="+mn-lt"/>
              </a:rPr>
              <a:t>. </a:t>
            </a:r>
            <a:r>
              <a:rPr lang="sr-Cyrl-RS" sz="1600" dirty="0">
                <a:solidFill>
                  <a:schemeClr val="accent1">
                    <a:lumMod val="75000"/>
                  </a:schemeClr>
                </a:solidFill>
                <a:latin typeface="+mn-lt"/>
              </a:rPr>
              <a:t>Управљање ризиком;</a:t>
            </a:r>
            <a:br>
              <a:rPr lang="sr-Cyrl-RS" sz="1600" dirty="0">
                <a:solidFill>
                  <a:schemeClr val="accent1">
                    <a:lumMod val="75000"/>
                  </a:schemeClr>
                </a:solidFill>
                <a:latin typeface="+mn-lt"/>
              </a:rPr>
            </a:br>
            <a:r>
              <a:rPr lang="sr-Latn-RS" sz="1600" dirty="0">
                <a:solidFill>
                  <a:schemeClr val="accent1">
                    <a:lumMod val="75000"/>
                  </a:schemeClr>
                </a:solidFill>
                <a:latin typeface="+mn-lt"/>
              </a:rPr>
              <a:t>7</a:t>
            </a:r>
            <a:r>
              <a:rPr lang="sr-Cyrl-RS" sz="1600" dirty="0">
                <a:solidFill>
                  <a:schemeClr val="accent1">
                    <a:lumMod val="75000"/>
                  </a:schemeClr>
                </a:solidFill>
                <a:latin typeface="+mn-lt"/>
              </a:rPr>
              <a:t>. Тим који ће бити ангажован на имплементацији решења;</a:t>
            </a:r>
            <a:br>
              <a:rPr lang="sr-Cyrl-RS" sz="1600" dirty="0">
                <a:solidFill>
                  <a:schemeClr val="accent1">
                    <a:lumMod val="75000"/>
                  </a:schemeClr>
                </a:solidFill>
                <a:latin typeface="+mn-lt"/>
              </a:rPr>
            </a:br>
            <a:r>
              <a:rPr lang="sr-Latn-RS" sz="1600" dirty="0">
                <a:solidFill>
                  <a:schemeClr val="accent1">
                    <a:lumMod val="75000"/>
                  </a:schemeClr>
                </a:solidFill>
                <a:latin typeface="+mn-lt"/>
              </a:rPr>
              <a:t>8</a:t>
            </a:r>
            <a:r>
              <a:rPr lang="sr-Cyrl-RS" sz="1600" dirty="0">
                <a:solidFill>
                  <a:schemeClr val="accent1">
                    <a:lumMod val="75000"/>
                  </a:schemeClr>
                </a:solidFill>
                <a:latin typeface="+mn-lt"/>
              </a:rPr>
              <a:t>. Потенцијал за примену у другим сличним системима.</a:t>
            </a:r>
            <a:br>
              <a:rPr lang="en-US" sz="1600" dirty="0">
                <a:solidFill>
                  <a:schemeClr val="accent1">
                    <a:lumMod val="75000"/>
                  </a:schemeClr>
                </a:solidFill>
                <a:latin typeface="+mn-lt"/>
              </a:rPr>
            </a:br>
            <a:br>
              <a:rPr lang="en-US" sz="1600" dirty="0">
                <a:solidFill>
                  <a:schemeClr val="accent5">
                    <a:lumMod val="75000"/>
                  </a:schemeClr>
                </a:solidFill>
                <a:latin typeface="+mn-lt"/>
              </a:rPr>
            </a:br>
            <a:r>
              <a:rPr lang="sr-Cyrl-RS" sz="1600" b="1" dirty="0">
                <a:solidFill>
                  <a:schemeClr val="accent1">
                    <a:lumMod val="75000"/>
                  </a:schemeClr>
                </a:solidFill>
                <a:latin typeface="+mn-lt"/>
              </a:rPr>
              <a:t>Величина фајла не сме премашити </a:t>
            </a:r>
            <a:r>
              <a:rPr lang="it-IT" sz="1600" b="1" dirty="0">
                <a:solidFill>
                  <a:schemeClr val="accent1">
                    <a:lumMod val="75000"/>
                  </a:schemeClr>
                </a:solidFill>
                <a:latin typeface="+mn-lt"/>
              </a:rPr>
              <a:t>40MB.</a:t>
            </a:r>
            <a:endParaRPr lang="en-US" sz="1600" b="1" dirty="0">
              <a:solidFill>
                <a:schemeClr val="accent1">
                  <a:lumMod val="75000"/>
                </a:schemeClr>
              </a:solidFill>
              <a:latin typeface="+mn-lt"/>
            </a:endParaRPr>
          </a:p>
        </p:txBody>
      </p:sp>
      <p:pic>
        <p:nvPicPr>
          <p:cNvPr id="5" name="Picture 4">
            <a:extLst>
              <a:ext uri="{FF2B5EF4-FFF2-40B4-BE49-F238E27FC236}">
                <a16:creationId xmlns:a16="http://schemas.microsoft.com/office/drawing/2014/main" id="{A78BBA3D-34BB-E0F6-7AFB-6FDBFE6E9312}"/>
              </a:ext>
            </a:extLst>
          </p:cNvPr>
          <p:cNvPicPr>
            <a:picLocks noChangeAspect="1"/>
          </p:cNvPicPr>
          <p:nvPr/>
        </p:nvPicPr>
        <p:blipFill>
          <a:blip r:embed="rId2"/>
          <a:stretch>
            <a:fillRect/>
          </a:stretch>
        </p:blipFill>
        <p:spPr>
          <a:xfrm>
            <a:off x="3556932" y="0"/>
            <a:ext cx="5783061" cy="830510"/>
          </a:xfrm>
          <a:prstGeom prst="rect">
            <a:avLst/>
          </a:prstGeom>
        </p:spPr>
      </p:pic>
    </p:spTree>
    <p:extLst>
      <p:ext uri="{BB962C8B-B14F-4D97-AF65-F5344CB8AC3E}">
        <p14:creationId xmlns:p14="http://schemas.microsoft.com/office/powerpoint/2010/main" val="3109857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274</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 Драги Подносиоче пријаве,  Презентација решења је један од докумената који је потребно доставити као део Пријаве за GovTech програм, а овај слајд представља смернице за припрему исте.  Од Вас се очекује да обезбедите PowerPoint презентацију са највише 15 слајдова  (укључујући и насловни слајд). Прекорачење наведеног броја слајдова ће дисквалификовати Вашу пријаву из процеса евалуације.  Презентација решења доставља се у слободном формату у смислу стила, визуала и опште структуре. Подстичемо Вас да користите ову презентацију како бисте на најбољи начин изразили своју визију, своју иновацију и њену конкурентску предност. Размишљајте о томе као о својој презентацији директно, односно уживо пред комисијом (live pitch), сажето, ефикасно и атрактивно.  Имајте на уму да презентација треба да обухвати следеће сегменте вашег Предлога решења: 1. Насловни слајд са именом Подносиоца пријаве, називом решења, идентификационим бројем (ИД решења)     и описом решења у једној реченици; 2. Ваше предложено решење за задати изазов; 3. Kарактеристике и функционалности решења, укључујући бизнис правила, процесне дијаграме, архитектуру     решења и дизајн интерфејса; 4. Методологија имплементације решења (план кључних догађаја); 5. Пројекција трошкова јавног субјекта у циљу коришћења и одржавања решења 3 године након имплементације 6. Управљање ризиком; 7. Тим који ће бити ангажован на имплементацији решења; 8. Потенцијал за примену у другим сличним системима.  Величина фајла не сме премашити 40MB.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Dear Applicant,  The project presentation is one of the documents that is required to be submitted as a part of the Application documentation for the Mini Grants Program. This slide represents a guide on how the Presentation should be prepared.  You are required to provide a PowerPoint Presentation with a maximum of 13 slides (including the title slide). Exceeding this slide limit will disqualify your Application from the evaluation process.  The presentation is in free format in terms of style, visuals and overall structure. We encourage you to use this presentation to best express your vision, your innovation and its competitive advantage. Think of it as your elevator pitch – direct, concise, effective and attractive.  Keep in mind that the presentation needs to cover the following segments of your proposal: 1. Title slide with the name of the company/team, name of the project and the corresponding Project IF ID (as assigned by IF’s portal) 2. Identified market problem/need 3. Your proposed solution to this problem/need 4. Your target markets and business model 5. A 5-year project revenue plan and break-even point 6. Key milestones and associated project risks 7. The team behind the project  The file size must not exceed 40MB.</dc:title>
  <dc:creator>Marko Subotic</dc:creator>
  <cp:lastModifiedBy>Jelena Marusic Lazic</cp:lastModifiedBy>
  <cp:revision>18</cp:revision>
  <dcterms:created xsi:type="dcterms:W3CDTF">2023-06-14T07:42:11Z</dcterms:created>
  <dcterms:modified xsi:type="dcterms:W3CDTF">2025-11-17T11:22:23Z</dcterms:modified>
</cp:coreProperties>
</file>