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5"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42803-0F8D-42FA-8012-051A71E382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86BEE1-2790-40C2-8305-E563A5868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6901EF-7B22-4281-8F94-33168CA70CA1}"/>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41A848A5-8FEA-4C50-99D9-D4B1E4D47D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621FA-3940-4DA7-9AB6-E3BA9EED2F50}"/>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168011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7BE55-86F4-4652-972E-F598B5D65D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7C63A3-D8AC-46A2-9548-2D825BD3E4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AEBD7-4B4A-4CB5-AB94-E45981C8212B}"/>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6A91A820-95CC-433B-BDCF-2611311099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9D74E9-2739-47C4-B1C6-2A72A56B09CB}"/>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383766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E61E5E-ABD3-4A89-8981-87AF77FBE5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3F16A7-3960-4C9F-8A07-9976E792BD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17242-3DA3-427D-89BD-B941E98FFADC}"/>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0AF7DCA2-10D6-48C4-BE13-C3059CF99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DF00A-91F1-45A3-8BC8-4569B589DC28}"/>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1703767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BEA0-3B18-4E30-902D-284E1A3716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2C6D9E-2032-4D1B-8A2C-B3BBE9EB8F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325D0-65B2-4C85-A90F-848A93D95813}"/>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D393B28B-BF5A-41DF-9DA4-3CE58895C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0080AD-58DA-457F-85CF-7D5A5606C112}"/>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4270588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1ED1-C39C-4020-BBF6-A033984221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EF7B56-A02D-4341-85B1-0D966877A3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6DAD2D-DE89-4A8A-BB59-A10E258FF0B0}"/>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2EBAECB0-BAF0-4DFD-8682-4469625453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6F46B-B855-4658-B953-8CF6A4ADCD87}"/>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245477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9E8D-B280-44EB-B393-D24F23DC8C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0D179D-9342-4401-B0F9-5505603160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E24DA0-FB4A-4304-A58D-465C98F998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DF066A-F5C5-468D-9569-DF9EB1C2E323}"/>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6" name="Footer Placeholder 5">
            <a:extLst>
              <a:ext uri="{FF2B5EF4-FFF2-40B4-BE49-F238E27FC236}">
                <a16:creationId xmlns:a16="http://schemas.microsoft.com/office/drawing/2014/main" id="{1211A010-3C76-4EBD-871E-B6C38C19C3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5986BC-02D2-457A-8284-F9B2198998FC}"/>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3598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86D7D-F3ED-4AFF-ADD0-26E0A4348F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C27EB7-ADE0-4B50-8296-9B152FA636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B3F30D-35D7-48BF-8ACE-C04778CD7A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696F4C-6B66-4142-955F-CA2547912E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75E796-8D22-4638-8458-704D21553C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88C296-73AC-485D-B11E-AD487CDCD57F}"/>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8" name="Footer Placeholder 7">
            <a:extLst>
              <a:ext uri="{FF2B5EF4-FFF2-40B4-BE49-F238E27FC236}">
                <a16:creationId xmlns:a16="http://schemas.microsoft.com/office/drawing/2014/main" id="{58498D62-B101-4F63-8C30-3F54D607EF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6E6042-C1E8-4698-8F0A-F762FB69BCEC}"/>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20118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C9D3-80E1-4787-8027-161C07F115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52F7EF-DE4A-42AD-93A2-78737001F5E1}"/>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4" name="Footer Placeholder 3">
            <a:extLst>
              <a:ext uri="{FF2B5EF4-FFF2-40B4-BE49-F238E27FC236}">
                <a16:creationId xmlns:a16="http://schemas.microsoft.com/office/drawing/2014/main" id="{0D56D96A-236C-4C14-B297-D43759D7AB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286081-0E16-43B6-B068-78F73743D42B}"/>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17196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E2797-534F-485D-8180-352DBC046D73}"/>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3" name="Footer Placeholder 2">
            <a:extLst>
              <a:ext uri="{FF2B5EF4-FFF2-40B4-BE49-F238E27FC236}">
                <a16:creationId xmlns:a16="http://schemas.microsoft.com/office/drawing/2014/main" id="{C5D7B30A-63B2-458A-A76E-DEC12E00B4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B7B871-E6EB-4D11-AD55-8769904C341C}"/>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402022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6084A-01C3-47BD-ACFD-E710DEF5A9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0BBAA0-7DD2-4254-AF7D-471A434972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2E8980-309C-42C3-9B28-63E8D5302E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22FE46-DD61-4F2A-9608-2374E1DC2AEC}"/>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6" name="Footer Placeholder 5">
            <a:extLst>
              <a:ext uri="{FF2B5EF4-FFF2-40B4-BE49-F238E27FC236}">
                <a16:creationId xmlns:a16="http://schemas.microsoft.com/office/drawing/2014/main" id="{50D9CD98-920F-4A8A-92B0-8C719220FC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BDAFD6-5B3F-4D4D-B479-47ADF43B13E4}"/>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2308370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866C6-94C0-4C5D-8B94-B1778EB26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B903A3-FE4E-4ABB-8311-9378FDF738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10637E-09C6-4022-BEE4-F721A44BC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C68599-6E00-4802-9851-A6B60EAAD4FF}"/>
              </a:ext>
            </a:extLst>
          </p:cNvPr>
          <p:cNvSpPr>
            <a:spLocks noGrp="1"/>
          </p:cNvSpPr>
          <p:nvPr>
            <p:ph type="dt" sz="half" idx="10"/>
          </p:nvPr>
        </p:nvSpPr>
        <p:spPr/>
        <p:txBody>
          <a:bodyPr/>
          <a:lstStyle/>
          <a:p>
            <a:fld id="{42584FD1-EEB1-4CBA-A3A4-DEC56BBCADAF}" type="datetimeFigureOut">
              <a:rPr lang="en-US" smtClean="0"/>
              <a:t>7/2/2021</a:t>
            </a:fld>
            <a:endParaRPr lang="en-US"/>
          </a:p>
        </p:txBody>
      </p:sp>
      <p:sp>
        <p:nvSpPr>
          <p:cNvPr id="6" name="Footer Placeholder 5">
            <a:extLst>
              <a:ext uri="{FF2B5EF4-FFF2-40B4-BE49-F238E27FC236}">
                <a16:creationId xmlns:a16="http://schemas.microsoft.com/office/drawing/2014/main" id="{53062DBD-F9CF-4EEE-99CE-6A446B8E5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13243A-08C0-4876-8777-199F51096B66}"/>
              </a:ext>
            </a:extLst>
          </p:cNvPr>
          <p:cNvSpPr>
            <a:spLocks noGrp="1"/>
          </p:cNvSpPr>
          <p:nvPr>
            <p:ph type="sldNum" sz="quarter" idx="12"/>
          </p:nvPr>
        </p:nvSpPr>
        <p:spPr/>
        <p:txBody>
          <a:bodyPr/>
          <a:lstStyle/>
          <a:p>
            <a:fld id="{A1C1BC37-4F62-4446-84A2-E64A7725B290}" type="slidenum">
              <a:rPr lang="en-US" smtClean="0"/>
              <a:t>‹#›</a:t>
            </a:fld>
            <a:endParaRPr lang="en-US"/>
          </a:p>
        </p:txBody>
      </p:sp>
    </p:spTree>
    <p:extLst>
      <p:ext uri="{BB962C8B-B14F-4D97-AF65-F5344CB8AC3E}">
        <p14:creationId xmlns:p14="http://schemas.microsoft.com/office/powerpoint/2010/main" val="414927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B08264-8216-472F-A1F4-2E90AC4B05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02CE8-65A7-42E6-8D7C-BD5B735487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9B4AA-A1E3-428D-A37D-5E45C79B86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84FD1-EEB1-4CBA-A3A4-DEC56BBCADAF}" type="datetimeFigureOut">
              <a:rPr lang="en-US" smtClean="0"/>
              <a:t>7/2/2021</a:t>
            </a:fld>
            <a:endParaRPr lang="en-US"/>
          </a:p>
        </p:txBody>
      </p:sp>
      <p:sp>
        <p:nvSpPr>
          <p:cNvPr id="5" name="Footer Placeholder 4">
            <a:extLst>
              <a:ext uri="{FF2B5EF4-FFF2-40B4-BE49-F238E27FC236}">
                <a16:creationId xmlns:a16="http://schemas.microsoft.com/office/drawing/2014/main" id="{C57E9F92-0466-40E5-9760-130E33ACFF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E2B50E-5CBB-4BCA-88FB-9E1C11CBD8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1BC37-4F62-4446-84A2-E64A7725B290}" type="slidenum">
              <a:rPr lang="en-US" smtClean="0"/>
              <a:t>‹#›</a:t>
            </a:fld>
            <a:endParaRPr lang="en-US"/>
          </a:p>
        </p:txBody>
      </p:sp>
    </p:spTree>
    <p:extLst>
      <p:ext uri="{BB962C8B-B14F-4D97-AF65-F5344CB8AC3E}">
        <p14:creationId xmlns:p14="http://schemas.microsoft.com/office/powerpoint/2010/main" val="2142662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ECA68-D542-4446-81FA-7E6131034AD5}"/>
              </a:ext>
            </a:extLst>
          </p:cNvPr>
          <p:cNvSpPr>
            <a:spLocks noGrp="1"/>
          </p:cNvSpPr>
          <p:nvPr>
            <p:ph type="ctrTitle"/>
          </p:nvPr>
        </p:nvSpPr>
        <p:spPr>
          <a:xfrm>
            <a:off x="418289" y="350196"/>
            <a:ext cx="11342451" cy="5214025"/>
          </a:xfrm>
        </p:spPr>
        <p:txBody>
          <a:bodyPr anchor="t">
            <a:normAutofit fontScale="90000"/>
          </a:bodyPr>
          <a:lstStyle/>
          <a:p>
            <a:pPr algn="l"/>
            <a:r>
              <a:rPr lang="en-US" sz="1800" dirty="0">
                <a:solidFill>
                  <a:schemeClr val="accent1">
                    <a:lumMod val="75000"/>
                  </a:schemeClr>
                </a:solidFill>
                <a:latin typeface="+mn-lt"/>
              </a:rPr>
              <a:t>Dear Applicant,</a:t>
            </a:r>
            <a:br>
              <a:rPr lang="en-US" sz="1800" dirty="0">
                <a:latin typeface="+mn-lt"/>
              </a:rPr>
            </a:br>
            <a:br>
              <a:rPr lang="en-US" sz="1800" dirty="0">
                <a:latin typeface="+mn-lt"/>
              </a:rPr>
            </a:br>
            <a:r>
              <a:rPr lang="en-US" sz="1900" dirty="0">
                <a:solidFill>
                  <a:schemeClr val="accent1">
                    <a:lumMod val="75000"/>
                  </a:schemeClr>
                </a:solidFill>
                <a:latin typeface="+mn-lt"/>
              </a:rPr>
              <a:t>The project presentation is one of the documents that is </a:t>
            </a:r>
            <a:r>
              <a:rPr lang="en-US" sz="1900" b="1" i="1" u="sng" dirty="0">
                <a:solidFill>
                  <a:schemeClr val="accent1">
                    <a:lumMod val="75000"/>
                  </a:schemeClr>
                </a:solidFill>
                <a:latin typeface="+mn-lt"/>
              </a:rPr>
              <a:t>required</a:t>
            </a:r>
            <a:r>
              <a:rPr lang="en-US" sz="1900" dirty="0">
                <a:solidFill>
                  <a:schemeClr val="accent1">
                    <a:lumMod val="75000"/>
                  </a:schemeClr>
                </a:solidFill>
                <a:latin typeface="+mn-lt"/>
              </a:rPr>
              <a:t> to be submitted as a part of the Application documentation for the Mini Grants Program. This slide represents a guide on how the Presentation should be prepared.</a:t>
            </a:r>
            <a:br>
              <a:rPr lang="en-US" sz="1900" dirty="0">
                <a:solidFill>
                  <a:schemeClr val="accent1">
                    <a:lumMod val="75000"/>
                  </a:schemeClr>
                </a:solidFill>
                <a:latin typeface="+mn-lt"/>
              </a:rPr>
            </a:br>
            <a:br>
              <a:rPr lang="en-US" sz="1900" dirty="0">
                <a:solidFill>
                  <a:schemeClr val="accent1">
                    <a:lumMod val="75000"/>
                  </a:schemeClr>
                </a:solidFill>
                <a:latin typeface="+mn-lt"/>
              </a:rPr>
            </a:br>
            <a:r>
              <a:rPr lang="en-US" sz="1900" dirty="0">
                <a:solidFill>
                  <a:srgbClr val="CC0000"/>
                </a:solidFill>
                <a:latin typeface="+mn-lt"/>
              </a:rPr>
              <a:t>You are required to provide a PowerPoint Presentation with a </a:t>
            </a:r>
            <a:r>
              <a:rPr lang="en-US" sz="1900" b="1" u="sng" dirty="0">
                <a:solidFill>
                  <a:srgbClr val="CC0000"/>
                </a:solidFill>
                <a:effectLst>
                  <a:outerShdw blurRad="38100" dist="38100" dir="2700000" algn="tl">
                    <a:srgbClr val="000000">
                      <a:alpha val="43137"/>
                    </a:srgbClr>
                  </a:outerShdw>
                </a:effectLst>
                <a:latin typeface="+mn-lt"/>
              </a:rPr>
              <a:t>maximum of 13 slides </a:t>
            </a:r>
            <a:r>
              <a:rPr lang="en-US" sz="1900" dirty="0">
                <a:solidFill>
                  <a:srgbClr val="CC0000"/>
                </a:solidFill>
                <a:latin typeface="+mn-lt"/>
              </a:rPr>
              <a:t>(including the title slide). Exceeding this slide limit will disqualify your Application from the evaluation process.</a:t>
            </a:r>
            <a:br>
              <a:rPr lang="en-US" sz="1900" dirty="0">
                <a:solidFill>
                  <a:schemeClr val="accent1">
                    <a:lumMod val="75000"/>
                  </a:schemeClr>
                </a:solidFill>
                <a:latin typeface="+mn-lt"/>
              </a:rPr>
            </a:br>
            <a:br>
              <a:rPr lang="en-US" sz="1900" dirty="0">
                <a:solidFill>
                  <a:schemeClr val="accent1">
                    <a:lumMod val="75000"/>
                  </a:schemeClr>
                </a:solidFill>
                <a:latin typeface="+mn-lt"/>
              </a:rPr>
            </a:br>
            <a:r>
              <a:rPr lang="en-US" sz="1900" dirty="0">
                <a:solidFill>
                  <a:schemeClr val="accent1">
                    <a:lumMod val="75000"/>
                  </a:schemeClr>
                </a:solidFill>
                <a:latin typeface="+mn-lt"/>
              </a:rPr>
              <a:t>The presentation is in free format in terms of style, visuals and overall structure. We encourage you to use this presentation to best express your vision, your innovation and its competitive advantage. Think of it as your elevator pitch – direct, concise, effective and attractive.</a:t>
            </a:r>
            <a:br>
              <a:rPr lang="en-US" sz="1900" dirty="0">
                <a:solidFill>
                  <a:schemeClr val="accent1">
                    <a:lumMod val="75000"/>
                  </a:schemeClr>
                </a:solidFill>
                <a:latin typeface="+mn-lt"/>
              </a:rPr>
            </a:br>
            <a:br>
              <a:rPr lang="en-US" sz="1900" dirty="0">
                <a:solidFill>
                  <a:schemeClr val="accent1">
                    <a:lumMod val="75000"/>
                  </a:schemeClr>
                </a:solidFill>
                <a:latin typeface="+mn-lt"/>
              </a:rPr>
            </a:br>
            <a:r>
              <a:rPr lang="en-US" sz="1900" dirty="0">
                <a:solidFill>
                  <a:schemeClr val="accent1">
                    <a:lumMod val="75000"/>
                  </a:schemeClr>
                </a:solidFill>
                <a:latin typeface="+mn-lt"/>
              </a:rPr>
              <a:t>Keep in mind that the presentation needs to cover the following segments of your proposal:</a:t>
            </a:r>
            <a:br>
              <a:rPr lang="en-US" sz="1900" dirty="0">
                <a:solidFill>
                  <a:schemeClr val="accent1">
                    <a:lumMod val="75000"/>
                  </a:schemeClr>
                </a:solidFill>
                <a:latin typeface="+mn-lt"/>
              </a:rPr>
            </a:br>
            <a:r>
              <a:rPr lang="en-US" sz="1900" dirty="0">
                <a:solidFill>
                  <a:schemeClr val="accent1">
                    <a:lumMod val="75000"/>
                  </a:schemeClr>
                </a:solidFill>
                <a:latin typeface="+mn-lt"/>
              </a:rPr>
              <a:t>1. Title slide with the name of the company/team, name of the project and the corresponding Project IF ID (as assigned by IF’s portal)</a:t>
            </a:r>
            <a:br>
              <a:rPr lang="en-US" sz="1900" dirty="0">
                <a:solidFill>
                  <a:schemeClr val="accent1">
                    <a:lumMod val="75000"/>
                  </a:schemeClr>
                </a:solidFill>
                <a:latin typeface="+mn-lt"/>
              </a:rPr>
            </a:br>
            <a:r>
              <a:rPr lang="en-US" sz="1900" dirty="0">
                <a:solidFill>
                  <a:schemeClr val="accent1">
                    <a:lumMod val="75000"/>
                  </a:schemeClr>
                </a:solidFill>
                <a:latin typeface="+mn-lt"/>
              </a:rPr>
              <a:t>2. Identified market problem/need</a:t>
            </a:r>
            <a:br>
              <a:rPr lang="en-US" sz="1900" dirty="0">
                <a:solidFill>
                  <a:schemeClr val="accent1">
                    <a:lumMod val="75000"/>
                  </a:schemeClr>
                </a:solidFill>
                <a:latin typeface="+mn-lt"/>
              </a:rPr>
            </a:br>
            <a:r>
              <a:rPr lang="en-US" sz="1900" dirty="0">
                <a:solidFill>
                  <a:schemeClr val="accent1">
                    <a:lumMod val="75000"/>
                  </a:schemeClr>
                </a:solidFill>
                <a:latin typeface="+mn-lt"/>
              </a:rPr>
              <a:t>3. Your proposed solution to this problem/need</a:t>
            </a:r>
            <a:br>
              <a:rPr lang="en-US" sz="1900" dirty="0">
                <a:solidFill>
                  <a:schemeClr val="accent1">
                    <a:lumMod val="75000"/>
                  </a:schemeClr>
                </a:solidFill>
                <a:latin typeface="+mn-lt"/>
              </a:rPr>
            </a:br>
            <a:r>
              <a:rPr lang="en-US" sz="1900" dirty="0">
                <a:solidFill>
                  <a:schemeClr val="accent1">
                    <a:lumMod val="75000"/>
                  </a:schemeClr>
                </a:solidFill>
                <a:latin typeface="+mn-lt"/>
              </a:rPr>
              <a:t>4. Your target markets and business model</a:t>
            </a:r>
            <a:br>
              <a:rPr lang="en-US" sz="1900" dirty="0">
                <a:solidFill>
                  <a:schemeClr val="accent1">
                    <a:lumMod val="75000"/>
                  </a:schemeClr>
                </a:solidFill>
                <a:latin typeface="+mn-lt"/>
              </a:rPr>
            </a:br>
            <a:r>
              <a:rPr lang="en-US" sz="1900" dirty="0">
                <a:solidFill>
                  <a:schemeClr val="accent1">
                    <a:lumMod val="75000"/>
                  </a:schemeClr>
                </a:solidFill>
                <a:latin typeface="+mn-lt"/>
              </a:rPr>
              <a:t>5. A 5-year</a:t>
            </a:r>
            <a:r>
              <a:rPr lang="sr-Latn-RS" sz="1900">
                <a:solidFill>
                  <a:schemeClr val="accent1">
                    <a:lumMod val="75000"/>
                  </a:schemeClr>
                </a:solidFill>
                <a:latin typeface="+mn-lt"/>
              </a:rPr>
              <a:t> project</a:t>
            </a:r>
            <a:r>
              <a:rPr lang="en-US" sz="1900">
                <a:solidFill>
                  <a:schemeClr val="accent1">
                    <a:lumMod val="75000"/>
                  </a:schemeClr>
                </a:solidFill>
                <a:latin typeface="+mn-lt"/>
              </a:rPr>
              <a:t> </a:t>
            </a:r>
            <a:r>
              <a:rPr lang="en-US" sz="1900" dirty="0">
                <a:solidFill>
                  <a:schemeClr val="accent1">
                    <a:lumMod val="75000"/>
                  </a:schemeClr>
                </a:solidFill>
                <a:latin typeface="+mn-lt"/>
              </a:rPr>
              <a:t>revenue plan and break-even point</a:t>
            </a:r>
            <a:br>
              <a:rPr lang="en-US" sz="1900" dirty="0">
                <a:solidFill>
                  <a:schemeClr val="accent1">
                    <a:lumMod val="75000"/>
                  </a:schemeClr>
                </a:solidFill>
                <a:latin typeface="+mn-lt"/>
              </a:rPr>
            </a:br>
            <a:r>
              <a:rPr lang="en-US" sz="1900" dirty="0">
                <a:solidFill>
                  <a:schemeClr val="accent1">
                    <a:lumMod val="75000"/>
                  </a:schemeClr>
                </a:solidFill>
                <a:latin typeface="+mn-lt"/>
              </a:rPr>
              <a:t>6. Key milestones and associated project risks</a:t>
            </a:r>
            <a:br>
              <a:rPr lang="en-US" sz="1900" dirty="0">
                <a:solidFill>
                  <a:schemeClr val="accent1">
                    <a:lumMod val="75000"/>
                  </a:schemeClr>
                </a:solidFill>
                <a:latin typeface="+mn-lt"/>
              </a:rPr>
            </a:br>
            <a:r>
              <a:rPr lang="en-US" sz="1900" dirty="0">
                <a:solidFill>
                  <a:schemeClr val="accent1">
                    <a:lumMod val="75000"/>
                  </a:schemeClr>
                </a:solidFill>
                <a:latin typeface="+mn-lt"/>
              </a:rPr>
              <a:t>7. The team behind the project</a:t>
            </a:r>
            <a:br>
              <a:rPr lang="en-US" sz="1900" dirty="0">
                <a:solidFill>
                  <a:schemeClr val="accent1">
                    <a:lumMod val="75000"/>
                  </a:schemeClr>
                </a:solidFill>
                <a:latin typeface="+mn-lt"/>
              </a:rPr>
            </a:br>
            <a:br>
              <a:rPr lang="en-US" sz="1900" dirty="0">
                <a:solidFill>
                  <a:schemeClr val="accent5">
                    <a:lumMod val="75000"/>
                  </a:schemeClr>
                </a:solidFill>
                <a:latin typeface="+mn-lt"/>
              </a:rPr>
            </a:br>
            <a:r>
              <a:rPr lang="en-US" sz="1900" b="1" dirty="0">
                <a:solidFill>
                  <a:schemeClr val="accent1">
                    <a:lumMod val="75000"/>
                  </a:schemeClr>
                </a:solidFill>
                <a:latin typeface="+mn-lt"/>
              </a:rPr>
              <a:t>The file size must not exceed 40MB.</a:t>
            </a:r>
            <a:endParaRPr lang="en-US" sz="1900" dirty="0"/>
          </a:p>
        </p:txBody>
      </p:sp>
    </p:spTree>
    <p:extLst>
      <p:ext uri="{BB962C8B-B14F-4D97-AF65-F5344CB8AC3E}">
        <p14:creationId xmlns:p14="http://schemas.microsoft.com/office/powerpoint/2010/main" val="4088429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249</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Dear Applicant,  The project presentation is one of the documents that is required to be submitted as a part of the Application documentation for the Mini Grants Program. This slide represents a guide on how the Presentation should be prepared.  You are required to provide a PowerPoint Presentation with a maximum of 13 slides (including the title slide). Exceeding this slide limit will disqualify your Application from the evaluation process.  The presentation is in free format in terms of style, visuals and overall structure. We encourage you to use this presentation to best express your vision, your innovation and its competitive advantage. Think of it as your elevator pitch – direct, concise, effective and attractive.  Keep in mind that the presentation needs to cover the following segments of your proposal: 1. Title slide with the name of the company/team, name of the project and the corresponding Project IF ID (as assigned by IF’s portal) 2. Identified market problem/need 3. Your proposed solution to this problem/need 4. Your target markets and business model 5. A 5-year project revenue plan and break-even point 6. Key milestones and associated project risks 7. The team behind the project  The file size must not exceed 40MB.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Dear Applicant,  The project presentation is one of the documents that is required to be submitted as a part of the Application documentation for the Mini Grants Program. This slide represents a guide on how the Presentation should be prepared.  You are required to provide a PowerPoint Presentation with a maximum of 13 slides (including the title slide). Exceeding this slide limit will disqualify your Application from the evaluation process.  The presentation is in free format in terms of style, visuals and overall structure. We encourage you to use this presentation to best express your vision, your innovation and its competitive advantage. Think of it as your elevator pitch – direct, concise, effective and attractive.  Keep in mind that the presentation needs to cover the following segments of your proposal: 1. Title slide with the name of the company, name of the project and the corresponding Project IF ID (as assigned by IF’s portal) 2. Identified market problem/need 3. Your proposed solution to this problem/need 4. Your target markets and business model 5. A 5-year revenue plan and break-even point 6. Key milestones and associated project risks 7. The team behind the project  The file size must not exceed 9MB.</dc:title>
  <dc:creator>Milica Bulatovic</dc:creator>
  <cp:lastModifiedBy>Stefan Popovic</cp:lastModifiedBy>
  <cp:revision>4</cp:revision>
  <dcterms:created xsi:type="dcterms:W3CDTF">2021-06-18T10:40:37Z</dcterms:created>
  <dcterms:modified xsi:type="dcterms:W3CDTF">2021-07-02T10:50:25Z</dcterms:modified>
</cp:coreProperties>
</file>